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10" Type="http://schemas.openxmlformats.org/officeDocument/2006/relationships/slideLayout" Target="../slideLayouts/slideLayout1.xml"/><Relationship Id="rId1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1183124"/>
            <a:ext cx="13042821" cy="1956435"/>
          </a:xfrm>
          <a:prstGeom prst="rect">
            <a:avLst/>
          </a:prstGeom>
          <a:noFill/>
          <a:ln/>
        </p:spPr>
        <p:txBody>
          <a:bodyPr wrap="square" rtlCol="0" anchor="t"/>
          <a:lstStyle/>
          <a:p>
            <a:pPr indent="0" marL="0">
              <a:lnSpc>
                <a:spcPts val="7702"/>
              </a:lnSpc>
              <a:buNone/>
            </a:pPr>
            <a:r>
              <a:rPr lang="en-US" sz="6162" dirty="0">
                <a:solidFill>
                  <a:srgbClr val="1B1B27"/>
                </a:solidFill>
                <a:latin typeface="Corben" pitchFamily="34" charset="0"/>
                <a:ea typeface="Corben" pitchFamily="34" charset="-122"/>
                <a:cs typeface="Corben" pitchFamily="34" charset="-120"/>
              </a:rPr>
              <a:t>Enhancing Gift Recommendations with RAG</a:t>
            </a:r>
            <a:endParaRPr lang="en-US" sz="6162" dirty="0"/>
          </a:p>
        </p:txBody>
      </p:sp>
      <p:sp>
        <p:nvSpPr>
          <p:cNvPr id="5" name="Text 2"/>
          <p:cNvSpPr/>
          <p:nvPr/>
        </p:nvSpPr>
        <p:spPr>
          <a:xfrm>
            <a:off x="793790" y="3593187"/>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By,</a:t>
            </a:r>
            <a:endParaRPr lang="en-US" sz="1786" dirty="0"/>
          </a:p>
        </p:txBody>
      </p:sp>
      <p:sp>
        <p:nvSpPr>
          <p:cNvPr id="6" name="Text 3"/>
          <p:cNvSpPr/>
          <p:nvPr/>
        </p:nvSpPr>
        <p:spPr>
          <a:xfrm>
            <a:off x="793790" y="4211241"/>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Amulya Murahari - 002738903</a:t>
            </a:r>
            <a:endParaRPr lang="en-US" sz="1786" dirty="0"/>
          </a:p>
        </p:txBody>
      </p:sp>
      <p:sp>
        <p:nvSpPr>
          <p:cNvPr id="7" name="Text 4"/>
          <p:cNvSpPr/>
          <p:nvPr/>
        </p:nvSpPr>
        <p:spPr>
          <a:xfrm>
            <a:off x="793790" y="4829294"/>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Namitha J C - 0027195461</a:t>
            </a:r>
            <a:endParaRPr lang="en-US" sz="1786" dirty="0"/>
          </a:p>
        </p:txBody>
      </p:sp>
      <p:sp>
        <p:nvSpPr>
          <p:cNvPr id="8" name="Text 5"/>
          <p:cNvSpPr/>
          <p:nvPr/>
        </p:nvSpPr>
        <p:spPr>
          <a:xfrm>
            <a:off x="793790" y="5447348"/>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Sinchana Kumara - 002780971</a:t>
            </a:r>
            <a:endParaRPr lang="en-US" sz="1786" dirty="0"/>
          </a:p>
        </p:txBody>
      </p:sp>
      <p:sp>
        <p:nvSpPr>
          <p:cNvPr id="9" name="Text 6"/>
          <p:cNvSpPr/>
          <p:nvPr/>
        </p:nvSpPr>
        <p:spPr>
          <a:xfrm>
            <a:off x="793790" y="6065401"/>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Prompt Engineering and AI</a:t>
            </a:r>
            <a:endParaRPr lang="en-US" sz="1786" dirty="0"/>
          </a:p>
        </p:txBody>
      </p:sp>
      <p:sp>
        <p:nvSpPr>
          <p:cNvPr id="10" name="Text 7"/>
          <p:cNvSpPr/>
          <p:nvPr/>
        </p:nvSpPr>
        <p:spPr>
          <a:xfrm>
            <a:off x="793790" y="6683454"/>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16/07/2024</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1455"/>
            </a:avLst>
          </a:prstGeom>
          <a:solidFill>
            <a:srgbClr val="F9F9FF">
              <a:alpha val="85000"/>
            </a:srgbClr>
          </a:solidFill>
          <a:ln/>
        </p:spPr>
      </p:sp>
      <p:sp>
        <p:nvSpPr>
          <p:cNvPr id="6" name="Text 2"/>
          <p:cNvSpPr/>
          <p:nvPr/>
        </p:nvSpPr>
        <p:spPr>
          <a:xfrm>
            <a:off x="1816537" y="458391"/>
            <a:ext cx="4650105" cy="415766"/>
          </a:xfrm>
          <a:prstGeom prst="rect">
            <a:avLst/>
          </a:prstGeom>
          <a:noFill/>
          <a:ln/>
        </p:spPr>
        <p:txBody>
          <a:bodyPr wrap="none" rtlCol="0" anchor="t"/>
          <a:lstStyle/>
          <a:p>
            <a:pPr indent="0" marL="0">
              <a:lnSpc>
                <a:spcPts val="3274"/>
              </a:lnSpc>
              <a:buNone/>
            </a:pPr>
            <a:r>
              <a:rPr lang="en-US" sz="2619" dirty="0">
                <a:solidFill>
                  <a:srgbClr val="1B1B27"/>
                </a:solidFill>
                <a:latin typeface="Corben" pitchFamily="34" charset="0"/>
                <a:ea typeface="Corben" pitchFamily="34" charset="-122"/>
                <a:cs typeface="Corben" pitchFamily="34" charset="-120"/>
              </a:rPr>
              <a:t>RAG Pipeline Implementation</a:t>
            </a:r>
            <a:endParaRPr lang="en-US" sz="2619" dirty="0"/>
          </a:p>
        </p:txBody>
      </p:sp>
      <p:sp>
        <p:nvSpPr>
          <p:cNvPr id="7" name="Text 3"/>
          <p:cNvSpPr/>
          <p:nvPr/>
        </p:nvSpPr>
        <p:spPr>
          <a:xfrm>
            <a:off x="1816537" y="1061204"/>
            <a:ext cx="10997208" cy="532209"/>
          </a:xfrm>
          <a:prstGeom prst="rect">
            <a:avLst/>
          </a:prstGeom>
          <a:noFill/>
          <a:ln/>
        </p:spPr>
        <p:txBody>
          <a:bodyPr wrap="square" rtlCol="0" anchor="t"/>
          <a:lstStyle/>
          <a:p>
            <a:pPr indent="0" marL="0">
              <a:lnSpc>
                <a:spcPts val="2095"/>
              </a:lnSpc>
              <a:buNone/>
            </a:pPr>
            <a:r>
              <a:rPr lang="en-US" sz="1310" b="1" dirty="0">
                <a:solidFill>
                  <a:srgbClr val="404155"/>
                </a:solidFill>
                <a:latin typeface="Nobile" pitchFamily="34" charset="0"/>
                <a:ea typeface="Nobile" pitchFamily="34" charset="-122"/>
                <a:cs typeface="Nobile" pitchFamily="34" charset="-120"/>
              </a:rPr>
              <a:t>Overview of the RAG Pipeline: </a:t>
            </a:r>
            <a:pPr indent="0" marL="0">
              <a:lnSpc>
                <a:spcPts val="2095"/>
              </a:lnSpc>
              <a:buNone/>
            </a:pPr>
            <a:r>
              <a:rPr lang="en-US" sz="1310" dirty="0">
                <a:solidFill>
                  <a:srgbClr val="404155"/>
                </a:solidFill>
                <a:latin typeface="Nobile" pitchFamily="34" charset="0"/>
                <a:ea typeface="Nobile" pitchFamily="34" charset="-122"/>
                <a:cs typeface="Nobile" pitchFamily="34" charset="-120"/>
              </a:rPr>
              <a:t>Combine the power of dense retrieval with a sequence-to-sequence model for generating recommendations </a:t>
            </a:r>
            <a:endParaRPr lang="en-US" sz="1310" dirty="0"/>
          </a:p>
        </p:txBody>
      </p:sp>
      <p:sp>
        <p:nvSpPr>
          <p:cNvPr id="8" name="Text 4"/>
          <p:cNvSpPr/>
          <p:nvPr/>
        </p:nvSpPr>
        <p:spPr>
          <a:xfrm>
            <a:off x="1816537" y="1780461"/>
            <a:ext cx="10997208" cy="266105"/>
          </a:xfrm>
          <a:prstGeom prst="rect">
            <a:avLst/>
          </a:prstGeom>
          <a:noFill/>
          <a:ln/>
        </p:spPr>
        <p:txBody>
          <a:bodyPr wrap="none" rtlCol="0" anchor="t"/>
          <a:lstStyle/>
          <a:p>
            <a:pPr indent="0" marL="0">
              <a:lnSpc>
                <a:spcPts val="2095"/>
              </a:lnSpc>
              <a:buNone/>
            </a:pPr>
            <a:r>
              <a:rPr lang="en-US" sz="1310" b="1" dirty="0">
                <a:solidFill>
                  <a:srgbClr val="404155"/>
                </a:solidFill>
                <a:latin typeface="Nobile" pitchFamily="34" charset="0"/>
                <a:ea typeface="Nobile" pitchFamily="34" charset="-122"/>
                <a:cs typeface="Nobile" pitchFamily="34" charset="-120"/>
              </a:rPr>
              <a:t>Steps </a:t>
            </a:r>
            <a:endParaRPr lang="en-US" sz="1310" dirty="0"/>
          </a:p>
        </p:txBody>
      </p:sp>
      <p:pic>
        <p:nvPicPr>
          <p:cNvPr id="9" name="Image 2" descr="preencoded.png">    </p:cNvPr>
          <p:cNvPicPr>
            <a:picLocks noChangeAspect="1"/>
          </p:cNvPicPr>
          <p:nvPr/>
        </p:nvPicPr>
        <p:blipFill>
          <a:blip r:embed="rId3"/>
          <a:stretch>
            <a:fillRect/>
          </a:stretch>
        </p:blipFill>
        <p:spPr>
          <a:xfrm>
            <a:off x="1816537" y="2233613"/>
            <a:ext cx="5498544" cy="665202"/>
          </a:xfrm>
          <a:prstGeom prst="rect">
            <a:avLst/>
          </a:prstGeom>
        </p:spPr>
      </p:pic>
      <p:sp>
        <p:nvSpPr>
          <p:cNvPr id="10" name="Text 5"/>
          <p:cNvSpPr/>
          <p:nvPr/>
        </p:nvSpPr>
        <p:spPr>
          <a:xfrm>
            <a:off x="1982748" y="3148251"/>
            <a:ext cx="5166122" cy="266105"/>
          </a:xfrm>
          <a:prstGeom prst="rect">
            <a:avLst/>
          </a:prstGeom>
          <a:noFill/>
          <a:ln/>
        </p:spPr>
        <p:txBody>
          <a:bodyPr wrap="none" rtlCol="0" anchor="t"/>
          <a:lstStyle/>
          <a:p>
            <a:pPr algn="l" indent="0" marL="0">
              <a:lnSpc>
                <a:spcPts val="2095"/>
              </a:lnSpc>
              <a:buNone/>
            </a:pPr>
            <a:r>
              <a:rPr lang="en-US" sz="1310" b="1" dirty="0">
                <a:solidFill>
                  <a:srgbClr val="404155"/>
                </a:solidFill>
                <a:latin typeface="Nobile" pitchFamily="34" charset="0"/>
                <a:ea typeface="Nobile" pitchFamily="34" charset="-122"/>
                <a:cs typeface="Nobile" pitchFamily="34" charset="-120"/>
              </a:rPr>
              <a:t>Retrieval Setup:</a:t>
            </a:r>
            <a:endParaRPr lang="en-US" sz="1310" dirty="0"/>
          </a:p>
        </p:txBody>
      </p:sp>
      <p:sp>
        <p:nvSpPr>
          <p:cNvPr id="11" name="Text 6"/>
          <p:cNvSpPr/>
          <p:nvPr/>
        </p:nvSpPr>
        <p:spPr>
          <a:xfrm>
            <a:off x="2248733" y="3514130"/>
            <a:ext cx="4900136" cy="532209"/>
          </a:xfrm>
          <a:prstGeom prst="rect">
            <a:avLst/>
          </a:prstGeom>
          <a:noFill/>
          <a:ln/>
        </p:spPr>
        <p:txBody>
          <a:bodyPr wrap="square" rtlCol="0" anchor="t"/>
          <a:lstStyle/>
          <a:p>
            <a:pPr algn="l" marL="3429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Indexing:</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Create a searchable index of gift data using embeddings</a:t>
            </a:r>
            <a:endParaRPr lang="en-US" sz="1310" dirty="0"/>
          </a:p>
        </p:txBody>
      </p:sp>
      <p:sp>
        <p:nvSpPr>
          <p:cNvPr id="12" name="Text 7"/>
          <p:cNvSpPr/>
          <p:nvPr/>
        </p:nvSpPr>
        <p:spPr>
          <a:xfrm>
            <a:off x="2248733" y="4104442"/>
            <a:ext cx="4900136" cy="532209"/>
          </a:xfrm>
          <a:prstGeom prst="rect">
            <a:avLst/>
          </a:prstGeom>
          <a:noFill/>
          <a:ln/>
        </p:spPr>
        <p:txBody>
          <a:bodyPr wrap="square" rtlCol="0" anchor="t"/>
          <a:lstStyle/>
          <a:p>
            <a:pPr algn="l" marL="3429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Query Processing:</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Transform user queries into embeddings using the same model.</a:t>
            </a:r>
            <a:endParaRPr lang="en-US" sz="1310" dirty="0"/>
          </a:p>
        </p:txBody>
      </p:sp>
      <p:pic>
        <p:nvPicPr>
          <p:cNvPr id="13" name="Image 3" descr="preencoded.png">    </p:cNvPr>
          <p:cNvPicPr>
            <a:picLocks noChangeAspect="1"/>
          </p:cNvPicPr>
          <p:nvPr/>
        </p:nvPicPr>
        <p:blipFill>
          <a:blip r:embed="rId4"/>
          <a:stretch>
            <a:fillRect/>
          </a:stretch>
        </p:blipFill>
        <p:spPr>
          <a:xfrm>
            <a:off x="7315081" y="2233613"/>
            <a:ext cx="5498663" cy="665202"/>
          </a:xfrm>
          <a:prstGeom prst="rect">
            <a:avLst/>
          </a:prstGeom>
        </p:spPr>
      </p:pic>
      <p:sp>
        <p:nvSpPr>
          <p:cNvPr id="14" name="Text 8"/>
          <p:cNvSpPr/>
          <p:nvPr/>
        </p:nvSpPr>
        <p:spPr>
          <a:xfrm>
            <a:off x="7481292" y="3148251"/>
            <a:ext cx="5166241" cy="266105"/>
          </a:xfrm>
          <a:prstGeom prst="rect">
            <a:avLst/>
          </a:prstGeom>
          <a:noFill/>
          <a:ln/>
        </p:spPr>
        <p:txBody>
          <a:bodyPr wrap="none" rtlCol="0" anchor="t"/>
          <a:lstStyle/>
          <a:p>
            <a:pPr algn="l" indent="0" marL="0">
              <a:lnSpc>
                <a:spcPts val="2095"/>
              </a:lnSpc>
              <a:buNone/>
            </a:pPr>
            <a:r>
              <a:rPr lang="en-US" sz="1310" b="1" dirty="0">
                <a:solidFill>
                  <a:srgbClr val="404155"/>
                </a:solidFill>
                <a:latin typeface="Nobile" pitchFamily="34" charset="0"/>
                <a:ea typeface="Nobile" pitchFamily="34" charset="-122"/>
                <a:cs typeface="Nobile" pitchFamily="34" charset="-120"/>
              </a:rPr>
              <a:t>Generation:</a:t>
            </a:r>
            <a:endParaRPr lang="en-US" sz="1310" dirty="0"/>
          </a:p>
        </p:txBody>
      </p:sp>
      <p:sp>
        <p:nvSpPr>
          <p:cNvPr id="15" name="Text 9"/>
          <p:cNvSpPr/>
          <p:nvPr/>
        </p:nvSpPr>
        <p:spPr>
          <a:xfrm>
            <a:off x="7747278" y="3514130"/>
            <a:ext cx="4900255" cy="532209"/>
          </a:xfrm>
          <a:prstGeom prst="rect">
            <a:avLst/>
          </a:prstGeom>
          <a:noFill/>
          <a:ln/>
        </p:spPr>
        <p:txBody>
          <a:bodyPr wrap="square" rtlCol="0" anchor="t"/>
          <a:lstStyle/>
          <a:p>
            <a:pPr algn="l" marL="3429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Context Integration:</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Fuse retrieved documents into the decoder of a generative model.</a:t>
            </a:r>
            <a:endParaRPr lang="en-US" sz="1310" dirty="0"/>
          </a:p>
        </p:txBody>
      </p:sp>
      <p:sp>
        <p:nvSpPr>
          <p:cNvPr id="16" name="Text 10"/>
          <p:cNvSpPr/>
          <p:nvPr/>
        </p:nvSpPr>
        <p:spPr>
          <a:xfrm>
            <a:off x="7747278" y="4104442"/>
            <a:ext cx="4900255" cy="532209"/>
          </a:xfrm>
          <a:prstGeom prst="rect">
            <a:avLst/>
          </a:prstGeom>
          <a:noFill/>
          <a:ln/>
        </p:spPr>
        <p:txBody>
          <a:bodyPr wrap="square" rtlCol="0" anchor="t"/>
          <a:lstStyle/>
          <a:p>
            <a:pPr algn="l" marL="3429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Output Generation:</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Generate personalized gift recommendations </a:t>
            </a:r>
            <a:endParaRPr lang="en-US" sz="1310" dirty="0"/>
          </a:p>
        </p:txBody>
      </p:sp>
      <p:sp>
        <p:nvSpPr>
          <p:cNvPr id="17" name="Text 11"/>
          <p:cNvSpPr/>
          <p:nvPr/>
        </p:nvSpPr>
        <p:spPr>
          <a:xfrm>
            <a:off x="1816537" y="4989909"/>
            <a:ext cx="10997208" cy="266105"/>
          </a:xfrm>
          <a:prstGeom prst="rect">
            <a:avLst/>
          </a:prstGeom>
          <a:noFill/>
          <a:ln/>
        </p:spPr>
        <p:txBody>
          <a:bodyPr wrap="none" rtlCol="0" anchor="t"/>
          <a:lstStyle/>
          <a:p>
            <a:pPr indent="0" marL="0">
              <a:lnSpc>
                <a:spcPts val="2095"/>
              </a:lnSpc>
              <a:buNone/>
            </a:pPr>
            <a:r>
              <a:rPr lang="en-US" sz="1310" b="1" dirty="0">
                <a:solidFill>
                  <a:srgbClr val="404155"/>
                </a:solidFill>
                <a:latin typeface="Nobile" pitchFamily="34" charset="0"/>
                <a:ea typeface="Nobile" pitchFamily="34" charset="-122"/>
                <a:cs typeface="Nobile" pitchFamily="34" charset="-120"/>
              </a:rPr>
              <a:t>Challenges and Solutions :</a:t>
            </a:r>
            <a:endParaRPr lang="en-US" sz="1310" dirty="0"/>
          </a:p>
        </p:txBody>
      </p:sp>
      <p:sp>
        <p:nvSpPr>
          <p:cNvPr id="18" name="Shape 12"/>
          <p:cNvSpPr/>
          <p:nvPr/>
        </p:nvSpPr>
        <p:spPr>
          <a:xfrm>
            <a:off x="7304723" y="5443061"/>
            <a:ext cx="20717" cy="2328029"/>
          </a:xfrm>
          <a:prstGeom prst="roundRect">
            <a:avLst>
              <a:gd name="adj" fmla="val 337163"/>
            </a:avLst>
          </a:prstGeom>
          <a:solidFill>
            <a:srgbClr val="B8BFDF"/>
          </a:solidFill>
          <a:ln/>
        </p:spPr>
      </p:sp>
      <p:sp>
        <p:nvSpPr>
          <p:cNvPr id="19" name="Shape 13"/>
          <p:cNvSpPr/>
          <p:nvPr/>
        </p:nvSpPr>
        <p:spPr>
          <a:xfrm>
            <a:off x="6546056" y="5806797"/>
            <a:ext cx="581978" cy="20717"/>
          </a:xfrm>
          <a:prstGeom prst="roundRect">
            <a:avLst>
              <a:gd name="adj" fmla="val 337163"/>
            </a:avLst>
          </a:prstGeom>
          <a:solidFill>
            <a:srgbClr val="B8BFDF"/>
          </a:solidFill>
          <a:ln/>
        </p:spPr>
      </p:sp>
      <p:sp>
        <p:nvSpPr>
          <p:cNvPr id="20" name="Shape 14"/>
          <p:cNvSpPr/>
          <p:nvPr/>
        </p:nvSpPr>
        <p:spPr>
          <a:xfrm>
            <a:off x="7128034" y="5630108"/>
            <a:ext cx="374094" cy="374094"/>
          </a:xfrm>
          <a:prstGeom prst="roundRect">
            <a:avLst>
              <a:gd name="adj" fmla="val 18672"/>
            </a:avLst>
          </a:prstGeom>
          <a:solidFill>
            <a:srgbClr val="D2D9F9"/>
          </a:solidFill>
          <a:ln w="7620">
            <a:solidFill>
              <a:srgbClr val="B8BFDF"/>
            </a:solidFill>
            <a:prstDash val="solid"/>
          </a:ln>
        </p:spPr>
      </p:sp>
      <p:sp>
        <p:nvSpPr>
          <p:cNvPr id="21" name="Text 15"/>
          <p:cNvSpPr/>
          <p:nvPr/>
        </p:nvSpPr>
        <p:spPr>
          <a:xfrm>
            <a:off x="7278172" y="5692378"/>
            <a:ext cx="73700" cy="249436"/>
          </a:xfrm>
          <a:prstGeom prst="rect">
            <a:avLst/>
          </a:prstGeom>
          <a:noFill/>
          <a:ln/>
        </p:spPr>
        <p:txBody>
          <a:bodyPr wrap="none" rtlCol="0" anchor="t"/>
          <a:lstStyle/>
          <a:p>
            <a:pPr algn="ctr" indent="0" marL="0">
              <a:lnSpc>
                <a:spcPts val="1964"/>
              </a:lnSpc>
              <a:buNone/>
            </a:pPr>
            <a:r>
              <a:rPr lang="en-US" sz="1964" dirty="0">
                <a:solidFill>
                  <a:srgbClr val="404155"/>
                </a:solidFill>
                <a:latin typeface="Corben" pitchFamily="34" charset="0"/>
                <a:ea typeface="Corben" pitchFamily="34" charset="-122"/>
                <a:cs typeface="Corben" pitchFamily="34" charset="-120"/>
              </a:rPr>
              <a:t>1</a:t>
            </a:r>
            <a:endParaRPr lang="en-US" sz="1964" dirty="0"/>
          </a:p>
        </p:txBody>
      </p:sp>
      <p:sp>
        <p:nvSpPr>
          <p:cNvPr id="22" name="Text 16"/>
          <p:cNvSpPr/>
          <p:nvPr/>
        </p:nvSpPr>
        <p:spPr>
          <a:xfrm>
            <a:off x="2082522" y="5609273"/>
            <a:ext cx="4317921" cy="532209"/>
          </a:xfrm>
          <a:prstGeom prst="rect">
            <a:avLst/>
          </a:prstGeom>
          <a:noFill/>
          <a:ln/>
        </p:spPr>
        <p:txBody>
          <a:bodyPr wrap="square" rtlCol="0" anchor="t"/>
          <a:lstStyle/>
          <a:p>
            <a:pPr algn="l" marL="3429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Scalability:</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Handling large volumes of data and queries.</a:t>
            </a:r>
            <a:endParaRPr lang="en-US" sz="1310" dirty="0"/>
          </a:p>
        </p:txBody>
      </p:sp>
      <p:sp>
        <p:nvSpPr>
          <p:cNvPr id="23" name="Text 17"/>
          <p:cNvSpPr/>
          <p:nvPr/>
        </p:nvSpPr>
        <p:spPr>
          <a:xfrm>
            <a:off x="2348627" y="6199584"/>
            <a:ext cx="4051816" cy="532209"/>
          </a:xfrm>
          <a:prstGeom prst="rect">
            <a:avLst/>
          </a:prstGeom>
          <a:noFill/>
          <a:ln/>
        </p:spPr>
        <p:txBody>
          <a:bodyPr wrap="square" rtlCol="0" anchor="t"/>
          <a:lstStyle/>
          <a:p>
            <a:pPr algn="l" lvl="1" marL="6858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Solution:</a:t>
            </a:r>
            <a:pPr algn="l" lvl="1" indent="0" marL="0">
              <a:lnSpc>
                <a:spcPts val="2095"/>
              </a:lnSpc>
              <a:buNone/>
            </a:pPr>
            <a:r>
              <a:rPr lang="en-US" sz="1310" dirty="0">
                <a:solidFill>
                  <a:srgbClr val="404155"/>
                </a:solidFill>
                <a:latin typeface="Nobile" pitchFamily="34" charset="0"/>
                <a:ea typeface="Nobile" pitchFamily="34" charset="-122"/>
                <a:cs typeface="Nobile" pitchFamily="34" charset="-120"/>
              </a:rPr>
              <a:t> Use efficient indexing and query techniques such as FAISS.</a:t>
            </a:r>
            <a:endParaRPr lang="en-US" sz="1310" dirty="0"/>
          </a:p>
        </p:txBody>
      </p:sp>
      <p:sp>
        <p:nvSpPr>
          <p:cNvPr id="24" name="Shape 18"/>
          <p:cNvSpPr/>
          <p:nvPr/>
        </p:nvSpPr>
        <p:spPr>
          <a:xfrm>
            <a:off x="7502128" y="6638211"/>
            <a:ext cx="581978" cy="20717"/>
          </a:xfrm>
          <a:prstGeom prst="roundRect">
            <a:avLst>
              <a:gd name="adj" fmla="val 337163"/>
            </a:avLst>
          </a:prstGeom>
          <a:solidFill>
            <a:srgbClr val="B8BFDF"/>
          </a:solidFill>
          <a:ln/>
        </p:spPr>
      </p:sp>
      <p:sp>
        <p:nvSpPr>
          <p:cNvPr id="25" name="Shape 19"/>
          <p:cNvSpPr/>
          <p:nvPr/>
        </p:nvSpPr>
        <p:spPr>
          <a:xfrm>
            <a:off x="7128034" y="6461522"/>
            <a:ext cx="374094" cy="374094"/>
          </a:xfrm>
          <a:prstGeom prst="roundRect">
            <a:avLst>
              <a:gd name="adj" fmla="val 18672"/>
            </a:avLst>
          </a:prstGeom>
          <a:solidFill>
            <a:srgbClr val="D2D9F9"/>
          </a:solidFill>
          <a:ln w="7620">
            <a:solidFill>
              <a:srgbClr val="B8BFDF"/>
            </a:solidFill>
            <a:prstDash val="solid"/>
          </a:ln>
        </p:spPr>
      </p:sp>
      <p:sp>
        <p:nvSpPr>
          <p:cNvPr id="26" name="Text 20"/>
          <p:cNvSpPr/>
          <p:nvPr/>
        </p:nvSpPr>
        <p:spPr>
          <a:xfrm>
            <a:off x="7250073" y="6523792"/>
            <a:ext cx="130016" cy="249436"/>
          </a:xfrm>
          <a:prstGeom prst="rect">
            <a:avLst/>
          </a:prstGeom>
          <a:noFill/>
          <a:ln/>
        </p:spPr>
        <p:txBody>
          <a:bodyPr wrap="none" rtlCol="0" anchor="t"/>
          <a:lstStyle/>
          <a:p>
            <a:pPr algn="ctr" indent="0" marL="0">
              <a:lnSpc>
                <a:spcPts val="1964"/>
              </a:lnSpc>
              <a:buNone/>
            </a:pPr>
            <a:r>
              <a:rPr lang="en-US" sz="1964" dirty="0">
                <a:solidFill>
                  <a:srgbClr val="404155"/>
                </a:solidFill>
                <a:latin typeface="Corben" pitchFamily="34" charset="0"/>
                <a:ea typeface="Corben" pitchFamily="34" charset="-122"/>
                <a:cs typeface="Corben" pitchFamily="34" charset="-120"/>
              </a:rPr>
              <a:t>2</a:t>
            </a:r>
            <a:endParaRPr lang="en-US" sz="1964" dirty="0"/>
          </a:p>
        </p:txBody>
      </p:sp>
      <p:sp>
        <p:nvSpPr>
          <p:cNvPr id="27" name="Text 21"/>
          <p:cNvSpPr/>
          <p:nvPr/>
        </p:nvSpPr>
        <p:spPr>
          <a:xfrm>
            <a:off x="8229719" y="6440686"/>
            <a:ext cx="4584025" cy="532209"/>
          </a:xfrm>
          <a:prstGeom prst="rect">
            <a:avLst/>
          </a:prstGeom>
          <a:noFill/>
          <a:ln/>
        </p:spPr>
        <p:txBody>
          <a:bodyPr wrap="square" rtlCol="0" anchor="t"/>
          <a:lstStyle/>
          <a:p>
            <a:pPr algn="l" indent="0" marL="0">
              <a:lnSpc>
                <a:spcPts val="2095"/>
              </a:lnSpc>
              <a:buNone/>
            </a:pPr>
            <a:r>
              <a:rPr lang="en-US" sz="1310" b="1" dirty="0">
                <a:solidFill>
                  <a:srgbClr val="404155"/>
                </a:solidFill>
                <a:latin typeface="Nobile" pitchFamily="34" charset="0"/>
                <a:ea typeface="Nobile" pitchFamily="34" charset="-122"/>
                <a:cs typeface="Nobile" pitchFamily="34" charset="-120"/>
              </a:rPr>
              <a:t>Accuracy:</a:t>
            </a:r>
            <a:pPr algn="l" indent="0" marL="0">
              <a:lnSpc>
                <a:spcPts val="2095"/>
              </a:lnSpc>
              <a:buNone/>
            </a:pPr>
            <a:r>
              <a:rPr lang="en-US" sz="1310" dirty="0">
                <a:solidFill>
                  <a:srgbClr val="404155"/>
                </a:solidFill>
                <a:latin typeface="Nobile" pitchFamily="34" charset="0"/>
                <a:ea typeface="Nobile" pitchFamily="34" charset="-122"/>
                <a:cs typeface="Nobile" pitchFamily="34" charset="-120"/>
              </a:rPr>
              <a:t> Ensuring the relevance of retrieved documents.</a:t>
            </a:r>
            <a:endParaRPr lang="en-US" sz="1310" dirty="0"/>
          </a:p>
        </p:txBody>
      </p:sp>
      <p:sp>
        <p:nvSpPr>
          <p:cNvPr id="28" name="Text 22"/>
          <p:cNvSpPr/>
          <p:nvPr/>
        </p:nvSpPr>
        <p:spPr>
          <a:xfrm>
            <a:off x="8761809" y="7072670"/>
            <a:ext cx="4051935" cy="532209"/>
          </a:xfrm>
          <a:prstGeom prst="rect">
            <a:avLst/>
          </a:prstGeom>
          <a:noFill/>
          <a:ln/>
        </p:spPr>
        <p:txBody>
          <a:bodyPr wrap="square" rtlCol="0" anchor="t"/>
          <a:lstStyle/>
          <a:p>
            <a:pPr algn="l" lvl="1" marL="685800" indent="-342900">
              <a:lnSpc>
                <a:spcPts val="2095"/>
              </a:lnSpc>
              <a:buSzPct val="100000"/>
              <a:buChar char="•"/>
            </a:pPr>
            <a:r>
              <a:rPr lang="en-US" sz="1310" b="1" dirty="0">
                <a:solidFill>
                  <a:srgbClr val="404155"/>
                </a:solidFill>
                <a:latin typeface="Nobile" pitchFamily="34" charset="0"/>
                <a:ea typeface="Nobile" pitchFamily="34" charset="-122"/>
                <a:cs typeface="Nobile" pitchFamily="34" charset="-120"/>
              </a:rPr>
              <a:t>Solution:</a:t>
            </a:r>
            <a:pPr algn="l" lvl="1" indent="0" marL="0">
              <a:lnSpc>
                <a:spcPts val="2095"/>
              </a:lnSpc>
              <a:buNone/>
            </a:pPr>
            <a:r>
              <a:rPr lang="en-US" sz="1310" dirty="0">
                <a:solidFill>
                  <a:srgbClr val="404155"/>
                </a:solidFill>
                <a:latin typeface="Nobile" pitchFamily="34" charset="0"/>
                <a:ea typeface="Nobile" pitchFamily="34" charset="-122"/>
                <a:cs typeface="Nobile" pitchFamily="34" charset="-120"/>
              </a:rPr>
              <a:t> Continuously train and refine the retrieval model with user feedback.</a:t>
            </a:r>
            <a:endParaRPr lang="en-US" sz="1310" dirty="0"/>
          </a:p>
        </p:txBody>
      </p:sp>
      <p:pic>
        <p:nvPicPr>
          <p:cNvPr id="2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9F9FF">
              <a:alpha val="75000"/>
            </a:srgbClr>
          </a:solidFill>
          <a:ln/>
        </p:spPr>
      </p:sp>
      <p:sp>
        <p:nvSpPr>
          <p:cNvPr id="4" name="Text 1"/>
          <p:cNvSpPr/>
          <p:nvPr/>
        </p:nvSpPr>
        <p:spPr>
          <a:xfrm>
            <a:off x="735925" y="578168"/>
            <a:ext cx="4205526" cy="525661"/>
          </a:xfrm>
          <a:prstGeom prst="rect">
            <a:avLst/>
          </a:prstGeom>
          <a:noFill/>
          <a:ln/>
        </p:spPr>
        <p:txBody>
          <a:bodyPr wrap="none" rtlCol="0" anchor="t"/>
          <a:lstStyle/>
          <a:p>
            <a:pPr indent="0" marL="0">
              <a:lnSpc>
                <a:spcPts val="4139"/>
              </a:lnSpc>
              <a:buNone/>
            </a:pPr>
            <a:r>
              <a:rPr lang="en-US" sz="3311" dirty="0">
                <a:solidFill>
                  <a:srgbClr val="1B1B27"/>
                </a:solidFill>
                <a:latin typeface="Corben" pitchFamily="34" charset="0"/>
                <a:ea typeface="Corben" pitchFamily="34" charset="-122"/>
                <a:cs typeface="Corben" pitchFamily="34" charset="-120"/>
              </a:rPr>
              <a:t>Performance Metrics</a:t>
            </a:r>
            <a:endParaRPr lang="en-US" sz="3311" dirty="0"/>
          </a:p>
        </p:txBody>
      </p:sp>
      <p:sp>
        <p:nvSpPr>
          <p:cNvPr id="5" name="Shape 2"/>
          <p:cNvSpPr/>
          <p:nvPr/>
        </p:nvSpPr>
        <p:spPr>
          <a:xfrm>
            <a:off x="1038225" y="1524357"/>
            <a:ext cx="26194" cy="6128147"/>
          </a:xfrm>
          <a:prstGeom prst="roundRect">
            <a:avLst>
              <a:gd name="adj" fmla="val 337164"/>
            </a:avLst>
          </a:prstGeom>
          <a:solidFill>
            <a:srgbClr val="B8BFDF"/>
          </a:solidFill>
          <a:ln/>
        </p:spPr>
      </p:sp>
      <p:sp>
        <p:nvSpPr>
          <p:cNvPr id="6" name="Shape 3"/>
          <p:cNvSpPr/>
          <p:nvPr/>
        </p:nvSpPr>
        <p:spPr>
          <a:xfrm>
            <a:off x="814804" y="1760815"/>
            <a:ext cx="473035" cy="473035"/>
          </a:xfrm>
          <a:prstGeom prst="roundRect">
            <a:avLst>
              <a:gd name="adj" fmla="val 18670"/>
            </a:avLst>
          </a:prstGeom>
          <a:solidFill>
            <a:srgbClr val="D2D9F9"/>
          </a:solidFill>
          <a:ln w="7620">
            <a:solidFill>
              <a:srgbClr val="B8BFDF"/>
            </a:solidFill>
            <a:prstDash val="solid"/>
          </a:ln>
        </p:spPr>
      </p:sp>
      <p:sp>
        <p:nvSpPr>
          <p:cNvPr id="7" name="Text 4"/>
          <p:cNvSpPr/>
          <p:nvPr/>
        </p:nvSpPr>
        <p:spPr>
          <a:xfrm>
            <a:off x="1004709" y="1839635"/>
            <a:ext cx="93226" cy="315397"/>
          </a:xfrm>
          <a:prstGeom prst="rect">
            <a:avLst/>
          </a:prstGeom>
          <a:noFill/>
          <a:ln/>
        </p:spPr>
        <p:txBody>
          <a:bodyPr wrap="none" rtlCol="0" anchor="t"/>
          <a:lstStyle/>
          <a:p>
            <a:pPr algn="ctr" indent="0" marL="0">
              <a:lnSpc>
                <a:spcPts val="2484"/>
              </a:lnSpc>
              <a:buNone/>
            </a:pPr>
            <a:r>
              <a:rPr lang="en-US" sz="2484" dirty="0">
                <a:solidFill>
                  <a:srgbClr val="404155"/>
                </a:solidFill>
                <a:latin typeface="Corben" pitchFamily="34" charset="0"/>
                <a:ea typeface="Corben" pitchFamily="34" charset="-122"/>
                <a:cs typeface="Corben" pitchFamily="34" charset="-120"/>
              </a:rPr>
              <a:t>1</a:t>
            </a:r>
            <a:endParaRPr lang="en-US" sz="2484" dirty="0"/>
          </a:p>
        </p:txBody>
      </p:sp>
      <p:sp>
        <p:nvSpPr>
          <p:cNvPr id="8" name="Text 5"/>
          <p:cNvSpPr/>
          <p:nvPr/>
        </p:nvSpPr>
        <p:spPr>
          <a:xfrm>
            <a:off x="1471851" y="1734622"/>
            <a:ext cx="12422624" cy="336352"/>
          </a:xfrm>
          <a:prstGeom prst="rect">
            <a:avLst/>
          </a:prstGeom>
          <a:noFill/>
          <a:ln/>
        </p:spPr>
        <p:txBody>
          <a:bodyPr wrap="none" rtlCol="0" anchor="t"/>
          <a:lstStyle/>
          <a:p>
            <a:pPr algn="l" indent="0" marL="0">
              <a:lnSpc>
                <a:spcPts val="2649"/>
              </a:lnSpc>
              <a:buNone/>
            </a:pPr>
            <a:r>
              <a:rPr lang="en-US" sz="1656" b="1" dirty="0">
                <a:solidFill>
                  <a:srgbClr val="404155"/>
                </a:solidFill>
                <a:latin typeface="Nobile" pitchFamily="34" charset="0"/>
                <a:ea typeface="Nobile" pitchFamily="34" charset="-122"/>
                <a:cs typeface="Nobile" pitchFamily="34" charset="-120"/>
              </a:rPr>
              <a:t>Key Metrics to Evaluate the Project</a:t>
            </a:r>
            <a:endParaRPr lang="en-US" sz="1656" dirty="0"/>
          </a:p>
        </p:txBody>
      </p:sp>
      <p:sp>
        <p:nvSpPr>
          <p:cNvPr id="9" name="Text 6"/>
          <p:cNvSpPr/>
          <p:nvPr/>
        </p:nvSpPr>
        <p:spPr>
          <a:xfrm>
            <a:off x="1808202" y="2197060"/>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Precision and Recall:</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Measure the relevance of the recommendations.</a:t>
            </a:r>
            <a:endParaRPr lang="en-US" sz="1656" dirty="0"/>
          </a:p>
        </p:txBody>
      </p:sp>
      <p:sp>
        <p:nvSpPr>
          <p:cNvPr id="10" name="Text 7"/>
          <p:cNvSpPr/>
          <p:nvPr/>
        </p:nvSpPr>
        <p:spPr>
          <a:xfrm>
            <a:off x="1808202" y="2606993"/>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Latency:</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Time taken to generate recommendations.</a:t>
            </a:r>
            <a:endParaRPr lang="en-US" sz="1656" dirty="0"/>
          </a:p>
        </p:txBody>
      </p:sp>
      <p:sp>
        <p:nvSpPr>
          <p:cNvPr id="11" name="Shape 8"/>
          <p:cNvSpPr/>
          <p:nvPr/>
        </p:nvSpPr>
        <p:spPr>
          <a:xfrm>
            <a:off x="814804" y="3600331"/>
            <a:ext cx="473035" cy="473035"/>
          </a:xfrm>
          <a:prstGeom prst="roundRect">
            <a:avLst>
              <a:gd name="adj" fmla="val 18670"/>
            </a:avLst>
          </a:prstGeom>
          <a:solidFill>
            <a:srgbClr val="D2D9F9"/>
          </a:solidFill>
          <a:ln w="7620">
            <a:solidFill>
              <a:srgbClr val="B8BFDF"/>
            </a:solidFill>
            <a:prstDash val="solid"/>
          </a:ln>
        </p:spPr>
      </p:sp>
      <p:sp>
        <p:nvSpPr>
          <p:cNvPr id="12" name="Text 9"/>
          <p:cNvSpPr/>
          <p:nvPr/>
        </p:nvSpPr>
        <p:spPr>
          <a:xfrm>
            <a:off x="969109" y="3679150"/>
            <a:ext cx="164425" cy="315397"/>
          </a:xfrm>
          <a:prstGeom prst="rect">
            <a:avLst/>
          </a:prstGeom>
          <a:noFill/>
          <a:ln/>
        </p:spPr>
        <p:txBody>
          <a:bodyPr wrap="none" rtlCol="0" anchor="t"/>
          <a:lstStyle/>
          <a:p>
            <a:pPr algn="ctr" indent="0" marL="0">
              <a:lnSpc>
                <a:spcPts val="2484"/>
              </a:lnSpc>
              <a:buNone/>
            </a:pPr>
            <a:r>
              <a:rPr lang="en-US" sz="2484" dirty="0">
                <a:solidFill>
                  <a:srgbClr val="404155"/>
                </a:solidFill>
                <a:latin typeface="Corben" pitchFamily="34" charset="0"/>
                <a:ea typeface="Corben" pitchFamily="34" charset="-122"/>
                <a:cs typeface="Corben" pitchFamily="34" charset="-120"/>
              </a:rPr>
              <a:t>2</a:t>
            </a:r>
            <a:endParaRPr lang="en-US" sz="2484" dirty="0"/>
          </a:p>
        </p:txBody>
      </p:sp>
      <p:sp>
        <p:nvSpPr>
          <p:cNvPr id="13" name="Text 10"/>
          <p:cNvSpPr/>
          <p:nvPr/>
        </p:nvSpPr>
        <p:spPr>
          <a:xfrm>
            <a:off x="1471851" y="3574137"/>
            <a:ext cx="12422624" cy="336352"/>
          </a:xfrm>
          <a:prstGeom prst="rect">
            <a:avLst/>
          </a:prstGeom>
          <a:noFill/>
          <a:ln/>
        </p:spPr>
        <p:txBody>
          <a:bodyPr wrap="none" rtlCol="0" anchor="t"/>
          <a:lstStyle/>
          <a:p>
            <a:pPr algn="l" indent="0" marL="0">
              <a:lnSpc>
                <a:spcPts val="2649"/>
              </a:lnSpc>
              <a:buNone/>
            </a:pPr>
            <a:r>
              <a:rPr lang="en-US" sz="1656" b="1" dirty="0">
                <a:solidFill>
                  <a:srgbClr val="404155"/>
                </a:solidFill>
                <a:latin typeface="Nobile" pitchFamily="34" charset="0"/>
                <a:ea typeface="Nobile" pitchFamily="34" charset="-122"/>
                <a:cs typeface="Nobile" pitchFamily="34" charset="-120"/>
              </a:rPr>
              <a:t>Methods Used to Calculate These Metrics</a:t>
            </a:r>
            <a:endParaRPr lang="en-US" sz="1656" dirty="0"/>
          </a:p>
        </p:txBody>
      </p:sp>
      <p:sp>
        <p:nvSpPr>
          <p:cNvPr id="14" name="Text 11"/>
          <p:cNvSpPr/>
          <p:nvPr/>
        </p:nvSpPr>
        <p:spPr>
          <a:xfrm>
            <a:off x="1808202" y="4036576"/>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Precision/Recall Calculation:</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True positives, false positives, false negatives from test cases.</a:t>
            </a:r>
            <a:endParaRPr lang="en-US" sz="1656" dirty="0"/>
          </a:p>
        </p:txBody>
      </p:sp>
      <p:sp>
        <p:nvSpPr>
          <p:cNvPr id="15" name="Text 12"/>
          <p:cNvSpPr/>
          <p:nvPr/>
        </p:nvSpPr>
        <p:spPr>
          <a:xfrm>
            <a:off x="1808202" y="4446508"/>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User Surveys:</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Surveys to capture direct user feedback on recommendation relevance.</a:t>
            </a:r>
            <a:endParaRPr lang="en-US" sz="1656" dirty="0"/>
          </a:p>
        </p:txBody>
      </p:sp>
      <p:sp>
        <p:nvSpPr>
          <p:cNvPr id="16" name="Text 13"/>
          <p:cNvSpPr/>
          <p:nvPr/>
        </p:nvSpPr>
        <p:spPr>
          <a:xfrm>
            <a:off x="1808202" y="4856440"/>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Latency Measurements:</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Monitor backend logs to assess response times.</a:t>
            </a:r>
            <a:endParaRPr lang="en-US" sz="1656" dirty="0"/>
          </a:p>
        </p:txBody>
      </p:sp>
      <p:sp>
        <p:nvSpPr>
          <p:cNvPr id="17" name="Shape 14"/>
          <p:cNvSpPr/>
          <p:nvPr/>
        </p:nvSpPr>
        <p:spPr>
          <a:xfrm>
            <a:off x="814804" y="5849779"/>
            <a:ext cx="473035" cy="473035"/>
          </a:xfrm>
          <a:prstGeom prst="roundRect">
            <a:avLst>
              <a:gd name="adj" fmla="val 18670"/>
            </a:avLst>
          </a:prstGeom>
          <a:solidFill>
            <a:srgbClr val="D2D9F9"/>
          </a:solidFill>
          <a:ln w="7620">
            <a:solidFill>
              <a:srgbClr val="B8BFDF"/>
            </a:solidFill>
            <a:prstDash val="solid"/>
          </a:ln>
        </p:spPr>
      </p:sp>
      <p:sp>
        <p:nvSpPr>
          <p:cNvPr id="18" name="Text 15"/>
          <p:cNvSpPr/>
          <p:nvPr/>
        </p:nvSpPr>
        <p:spPr>
          <a:xfrm>
            <a:off x="962799" y="5928598"/>
            <a:ext cx="177046" cy="315397"/>
          </a:xfrm>
          <a:prstGeom prst="rect">
            <a:avLst/>
          </a:prstGeom>
          <a:noFill/>
          <a:ln/>
        </p:spPr>
        <p:txBody>
          <a:bodyPr wrap="none" rtlCol="0" anchor="t"/>
          <a:lstStyle/>
          <a:p>
            <a:pPr algn="ctr" indent="0" marL="0">
              <a:lnSpc>
                <a:spcPts val="2484"/>
              </a:lnSpc>
              <a:buNone/>
            </a:pPr>
            <a:r>
              <a:rPr lang="en-US" sz="2484" dirty="0">
                <a:solidFill>
                  <a:srgbClr val="404155"/>
                </a:solidFill>
                <a:latin typeface="Corben" pitchFamily="34" charset="0"/>
                <a:ea typeface="Corben" pitchFamily="34" charset="-122"/>
                <a:cs typeface="Corben" pitchFamily="34" charset="-120"/>
              </a:rPr>
              <a:t>3</a:t>
            </a:r>
            <a:endParaRPr lang="en-US" sz="2484" dirty="0"/>
          </a:p>
        </p:txBody>
      </p:sp>
      <p:sp>
        <p:nvSpPr>
          <p:cNvPr id="19" name="Text 16"/>
          <p:cNvSpPr/>
          <p:nvPr/>
        </p:nvSpPr>
        <p:spPr>
          <a:xfrm>
            <a:off x="1471851" y="5823585"/>
            <a:ext cx="12422624" cy="336352"/>
          </a:xfrm>
          <a:prstGeom prst="rect">
            <a:avLst/>
          </a:prstGeom>
          <a:noFill/>
          <a:ln/>
        </p:spPr>
        <p:txBody>
          <a:bodyPr wrap="none" rtlCol="0" anchor="t"/>
          <a:lstStyle/>
          <a:p>
            <a:pPr algn="l" indent="0" marL="0">
              <a:lnSpc>
                <a:spcPts val="2649"/>
              </a:lnSpc>
              <a:buNone/>
            </a:pPr>
            <a:r>
              <a:rPr lang="en-US" sz="1656" b="1" dirty="0">
                <a:solidFill>
                  <a:srgbClr val="404155"/>
                </a:solidFill>
                <a:latin typeface="Nobile" pitchFamily="34" charset="0"/>
                <a:ea typeface="Nobile" pitchFamily="34" charset="-122"/>
                <a:cs typeface="Nobile" pitchFamily="34" charset="-120"/>
              </a:rPr>
              <a:t>Initial Results and Observations</a:t>
            </a:r>
            <a:endParaRPr lang="en-US" sz="1656" dirty="0"/>
          </a:p>
        </p:txBody>
      </p:sp>
      <p:sp>
        <p:nvSpPr>
          <p:cNvPr id="20" name="Text 17"/>
          <p:cNvSpPr/>
          <p:nvPr/>
        </p:nvSpPr>
        <p:spPr>
          <a:xfrm>
            <a:off x="1808202" y="6286024"/>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Effectiveness:</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Early tests show promising precision and recall in controlled settings.</a:t>
            </a:r>
            <a:endParaRPr lang="en-US" sz="1656" dirty="0"/>
          </a:p>
        </p:txBody>
      </p:sp>
      <p:sp>
        <p:nvSpPr>
          <p:cNvPr id="21" name="Text 18"/>
          <p:cNvSpPr/>
          <p:nvPr/>
        </p:nvSpPr>
        <p:spPr>
          <a:xfrm>
            <a:off x="1808202" y="6695956"/>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User Feedback:</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Positive feedback, highlighting the personalization of the recommendations.</a:t>
            </a:r>
            <a:endParaRPr lang="en-US" sz="1656" dirty="0"/>
          </a:p>
        </p:txBody>
      </p:sp>
      <p:sp>
        <p:nvSpPr>
          <p:cNvPr id="22" name="Text 19"/>
          <p:cNvSpPr/>
          <p:nvPr/>
        </p:nvSpPr>
        <p:spPr>
          <a:xfrm>
            <a:off x="1808202" y="7105888"/>
            <a:ext cx="12086273" cy="336352"/>
          </a:xfrm>
          <a:prstGeom prst="rect">
            <a:avLst/>
          </a:prstGeom>
          <a:noFill/>
          <a:ln/>
        </p:spPr>
        <p:txBody>
          <a:bodyPr wrap="none" rtlCol="0" anchor="t"/>
          <a:lstStyle/>
          <a:p>
            <a:pPr algn="l" marL="342900" indent="-342900">
              <a:lnSpc>
                <a:spcPts val="2649"/>
              </a:lnSpc>
              <a:buSzPct val="100000"/>
              <a:buChar char="•"/>
            </a:pPr>
            <a:r>
              <a:rPr lang="en-US" sz="1656" b="1" dirty="0">
                <a:solidFill>
                  <a:srgbClr val="404155"/>
                </a:solidFill>
                <a:latin typeface="Nobile" pitchFamily="34" charset="0"/>
                <a:ea typeface="Nobile" pitchFamily="34" charset="-122"/>
                <a:cs typeface="Nobile" pitchFamily="34" charset="-120"/>
              </a:rPr>
              <a:t>Performance Issues:</a:t>
            </a:r>
            <a:pPr algn="l" indent="0" marL="0">
              <a:lnSpc>
                <a:spcPts val="2649"/>
              </a:lnSpc>
              <a:buNone/>
            </a:pPr>
            <a:r>
              <a:rPr lang="en-US" sz="1656" dirty="0">
                <a:solidFill>
                  <a:srgbClr val="404155"/>
                </a:solidFill>
                <a:latin typeface="Nobile" pitchFamily="34" charset="0"/>
                <a:ea typeface="Nobile" pitchFamily="34" charset="-122"/>
                <a:cs typeface="Nobile" pitchFamily="34" charset="-120"/>
              </a:rPr>
              <a:t> Identified latency spikes during high query volumes</a:t>
            </a:r>
            <a:endParaRPr lang="en-US" sz="1656"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1096208"/>
            <a:ext cx="5937766" cy="566976"/>
          </a:xfrm>
          <a:prstGeom prst="rect">
            <a:avLst/>
          </a:prstGeom>
          <a:noFill/>
          <a:ln/>
        </p:spPr>
        <p:txBody>
          <a:bodyPr wrap="none" rtlCol="0" anchor="t"/>
          <a:lstStyle/>
          <a:p>
            <a:pPr indent="0" marL="0">
              <a:lnSpc>
                <a:spcPts val="4465"/>
              </a:lnSpc>
              <a:buNone/>
            </a:pPr>
            <a:r>
              <a:rPr lang="en-US" sz="3572" dirty="0">
                <a:solidFill>
                  <a:srgbClr val="1B1B27"/>
                </a:solidFill>
                <a:latin typeface="Corben" pitchFamily="34" charset="0"/>
                <a:ea typeface="Corben" pitchFamily="34" charset="-122"/>
                <a:cs typeface="Corben" pitchFamily="34" charset="-120"/>
              </a:rPr>
              <a:t>Methods to Improve Metrics</a:t>
            </a:r>
            <a:endParaRPr lang="en-US" sz="3572" dirty="0"/>
          </a:p>
        </p:txBody>
      </p:sp>
      <p:sp>
        <p:nvSpPr>
          <p:cNvPr id="5" name="Text 2"/>
          <p:cNvSpPr/>
          <p:nvPr/>
        </p:nvSpPr>
        <p:spPr>
          <a:xfrm>
            <a:off x="793790" y="2116812"/>
            <a:ext cx="13042821" cy="362903"/>
          </a:xfrm>
          <a:prstGeom prst="rect">
            <a:avLst/>
          </a:prstGeom>
          <a:noFill/>
          <a:ln/>
        </p:spPr>
        <p:txBody>
          <a:bodyPr wrap="none" rtlCol="0" anchor="t"/>
          <a:lstStyle/>
          <a:p>
            <a:pPr indent="0" marL="0">
              <a:lnSpc>
                <a:spcPts val="2858"/>
              </a:lnSpc>
              <a:buNone/>
            </a:pPr>
            <a:r>
              <a:rPr lang="en-US" sz="1786" b="1" dirty="0">
                <a:solidFill>
                  <a:srgbClr val="404155"/>
                </a:solidFill>
                <a:latin typeface="Nobile" pitchFamily="34" charset="0"/>
                <a:ea typeface="Nobile" pitchFamily="34" charset="-122"/>
                <a:cs typeface="Nobile" pitchFamily="34" charset="-120"/>
              </a:rPr>
              <a:t>Identifying Weak Areas:</a:t>
            </a:r>
            <a:pPr indent="0" marL="0">
              <a:lnSpc>
                <a:spcPts val="2858"/>
              </a:lnSpc>
              <a:buNone/>
            </a:pPr>
            <a:r>
              <a:rPr lang="en-US" sz="1786" dirty="0">
                <a:solidFill>
                  <a:srgbClr val="404155"/>
                </a:solidFill>
                <a:latin typeface="Nobile" pitchFamily="34" charset="0"/>
                <a:ea typeface="Nobile" pitchFamily="34" charset="-122"/>
                <a:cs typeface="Nobile" pitchFamily="34" charset="-120"/>
              </a:rPr>
              <a:t> </a:t>
            </a:r>
            <a:endParaRPr lang="en-US" sz="1786" dirty="0"/>
          </a:p>
        </p:txBody>
      </p:sp>
      <p:sp>
        <p:nvSpPr>
          <p:cNvPr id="6" name="Text 3"/>
          <p:cNvSpPr/>
          <p:nvPr/>
        </p:nvSpPr>
        <p:spPr>
          <a:xfrm>
            <a:off x="793790" y="2734866"/>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By analyzing the calculated metrics to we will identify weak areas.</a:t>
            </a:r>
            <a:endParaRPr lang="en-US" sz="1786" dirty="0"/>
          </a:p>
        </p:txBody>
      </p:sp>
      <p:sp>
        <p:nvSpPr>
          <p:cNvPr id="7" name="Text 4"/>
          <p:cNvSpPr/>
          <p:nvPr/>
        </p:nvSpPr>
        <p:spPr>
          <a:xfrm>
            <a:off x="793790" y="3352919"/>
            <a:ext cx="13042821" cy="362903"/>
          </a:xfrm>
          <a:prstGeom prst="rect">
            <a:avLst/>
          </a:prstGeom>
          <a:noFill/>
          <a:ln/>
        </p:spPr>
        <p:txBody>
          <a:bodyPr wrap="none" rtlCol="0" anchor="t"/>
          <a:lstStyle/>
          <a:p>
            <a:pPr indent="0" marL="0">
              <a:lnSpc>
                <a:spcPts val="2858"/>
              </a:lnSpc>
              <a:buNone/>
            </a:pPr>
            <a:r>
              <a:rPr lang="en-US" sz="1786" b="1" dirty="0">
                <a:solidFill>
                  <a:srgbClr val="404155"/>
                </a:solidFill>
                <a:latin typeface="Nobile" pitchFamily="34" charset="0"/>
                <a:ea typeface="Nobile" pitchFamily="34" charset="-122"/>
                <a:cs typeface="Nobile" pitchFamily="34" charset="-120"/>
              </a:rPr>
              <a:t>Improvements Proposed:</a:t>
            </a:r>
            <a:endParaRPr lang="en-US" sz="1786" dirty="0"/>
          </a:p>
        </p:txBody>
      </p:sp>
      <p:sp>
        <p:nvSpPr>
          <p:cNvPr id="8" name="Text 5"/>
          <p:cNvSpPr/>
          <p:nvPr/>
        </p:nvSpPr>
        <p:spPr>
          <a:xfrm>
            <a:off x="793790" y="3970973"/>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According to the calculated metrics, we will work on modifying the model. For example:</a:t>
            </a:r>
            <a:endParaRPr lang="en-US" sz="1786" dirty="0"/>
          </a:p>
        </p:txBody>
      </p:sp>
      <p:sp>
        <p:nvSpPr>
          <p:cNvPr id="9" name="Shape 6"/>
          <p:cNvSpPr/>
          <p:nvPr/>
        </p:nvSpPr>
        <p:spPr>
          <a:xfrm>
            <a:off x="793790" y="4589026"/>
            <a:ext cx="4196358" cy="2544247"/>
          </a:xfrm>
          <a:prstGeom prst="roundRect">
            <a:avLst>
              <a:gd name="adj" fmla="val 3744"/>
            </a:avLst>
          </a:prstGeom>
          <a:solidFill>
            <a:srgbClr val="D2D9F9"/>
          </a:solidFill>
          <a:ln w="7620">
            <a:solidFill>
              <a:srgbClr val="B8BFDF"/>
            </a:solidFill>
            <a:prstDash val="solid"/>
          </a:ln>
        </p:spPr>
      </p:sp>
      <p:sp>
        <p:nvSpPr>
          <p:cNvPr id="10" name="Text 7"/>
          <p:cNvSpPr/>
          <p:nvPr/>
        </p:nvSpPr>
        <p:spPr>
          <a:xfrm>
            <a:off x="1028224" y="4823460"/>
            <a:ext cx="3727490" cy="850583"/>
          </a:xfrm>
          <a:prstGeom prst="rect">
            <a:avLst/>
          </a:prstGeom>
          <a:noFill/>
          <a:ln/>
        </p:spPr>
        <p:txBody>
          <a:bodyPr wrap="square" rtlCol="0" anchor="t"/>
          <a:lstStyle/>
          <a:p>
            <a:pPr indent="0" marL="0">
              <a:lnSpc>
                <a:spcPts val="3349"/>
              </a:lnSpc>
              <a:buNone/>
            </a:pPr>
            <a:r>
              <a:rPr lang="en-US" sz="2679" dirty="0">
                <a:solidFill>
                  <a:srgbClr val="404155"/>
                </a:solidFill>
                <a:latin typeface="Corben" pitchFamily="34" charset="0"/>
                <a:ea typeface="Corben" pitchFamily="34" charset="-122"/>
                <a:cs typeface="Corben" pitchFamily="34" charset="-120"/>
              </a:rPr>
              <a:t>Improving Context Precision:</a:t>
            </a:r>
            <a:endParaRPr lang="en-US" sz="2679" dirty="0"/>
          </a:p>
        </p:txBody>
      </p:sp>
      <p:sp>
        <p:nvSpPr>
          <p:cNvPr id="11" name="Text 8"/>
          <p:cNvSpPr/>
          <p:nvPr/>
        </p:nvSpPr>
        <p:spPr>
          <a:xfrm>
            <a:off x="1028224" y="5810131"/>
            <a:ext cx="3727490" cy="1088708"/>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 Use more advanced algorithms like BM25 to improve context retrieval.</a:t>
            </a:r>
            <a:endParaRPr lang="en-US" sz="1786" dirty="0"/>
          </a:p>
        </p:txBody>
      </p:sp>
      <p:sp>
        <p:nvSpPr>
          <p:cNvPr id="12" name="Shape 9"/>
          <p:cNvSpPr/>
          <p:nvPr/>
        </p:nvSpPr>
        <p:spPr>
          <a:xfrm>
            <a:off x="5216962" y="4589026"/>
            <a:ext cx="4196358" cy="2544247"/>
          </a:xfrm>
          <a:prstGeom prst="roundRect">
            <a:avLst>
              <a:gd name="adj" fmla="val 3744"/>
            </a:avLst>
          </a:prstGeom>
          <a:solidFill>
            <a:srgbClr val="D2D9F9"/>
          </a:solidFill>
          <a:ln w="7620">
            <a:solidFill>
              <a:srgbClr val="B8BFDF"/>
            </a:solidFill>
            <a:prstDash val="solid"/>
          </a:ln>
        </p:spPr>
      </p:sp>
      <p:sp>
        <p:nvSpPr>
          <p:cNvPr id="13" name="Text 10"/>
          <p:cNvSpPr/>
          <p:nvPr/>
        </p:nvSpPr>
        <p:spPr>
          <a:xfrm>
            <a:off x="5451396" y="4823460"/>
            <a:ext cx="3727490" cy="850583"/>
          </a:xfrm>
          <a:prstGeom prst="rect">
            <a:avLst/>
          </a:prstGeom>
          <a:noFill/>
          <a:ln/>
        </p:spPr>
        <p:txBody>
          <a:bodyPr wrap="square" rtlCol="0" anchor="t"/>
          <a:lstStyle/>
          <a:p>
            <a:pPr indent="0" marL="0">
              <a:lnSpc>
                <a:spcPts val="3349"/>
              </a:lnSpc>
              <a:buNone/>
            </a:pPr>
            <a:r>
              <a:rPr lang="en-US" sz="2679" dirty="0">
                <a:solidFill>
                  <a:srgbClr val="404155"/>
                </a:solidFill>
                <a:latin typeface="Corben" pitchFamily="34" charset="0"/>
                <a:ea typeface="Corben" pitchFamily="34" charset="-122"/>
                <a:cs typeface="Corben" pitchFamily="34" charset="-120"/>
              </a:rPr>
              <a:t>Improving Faithfulness:</a:t>
            </a:r>
            <a:endParaRPr lang="en-US" sz="2679" dirty="0"/>
          </a:p>
        </p:txBody>
      </p:sp>
      <p:sp>
        <p:nvSpPr>
          <p:cNvPr id="14" name="Text 11"/>
          <p:cNvSpPr/>
          <p:nvPr/>
        </p:nvSpPr>
        <p:spPr>
          <a:xfrm>
            <a:off x="5451396" y="5810131"/>
            <a:ext cx="3727490" cy="725805"/>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Fine-tune the generative model with more accurate data.</a:t>
            </a:r>
            <a:endParaRPr lang="en-US" sz="1786" dirty="0"/>
          </a:p>
        </p:txBody>
      </p:sp>
      <p:sp>
        <p:nvSpPr>
          <p:cNvPr id="15" name="Shape 12"/>
          <p:cNvSpPr/>
          <p:nvPr/>
        </p:nvSpPr>
        <p:spPr>
          <a:xfrm>
            <a:off x="9640133" y="4589026"/>
            <a:ext cx="4196358" cy="2544247"/>
          </a:xfrm>
          <a:prstGeom prst="roundRect">
            <a:avLst>
              <a:gd name="adj" fmla="val 3744"/>
            </a:avLst>
          </a:prstGeom>
          <a:solidFill>
            <a:srgbClr val="D2D9F9"/>
          </a:solidFill>
          <a:ln w="7620">
            <a:solidFill>
              <a:srgbClr val="B8BFDF"/>
            </a:solidFill>
            <a:prstDash val="solid"/>
          </a:ln>
        </p:spPr>
      </p:sp>
      <p:sp>
        <p:nvSpPr>
          <p:cNvPr id="16" name="Text 13"/>
          <p:cNvSpPr/>
          <p:nvPr/>
        </p:nvSpPr>
        <p:spPr>
          <a:xfrm>
            <a:off x="9874568" y="4823460"/>
            <a:ext cx="3727490" cy="850583"/>
          </a:xfrm>
          <a:prstGeom prst="rect">
            <a:avLst/>
          </a:prstGeom>
          <a:noFill/>
          <a:ln/>
        </p:spPr>
        <p:txBody>
          <a:bodyPr wrap="square" rtlCol="0" anchor="t"/>
          <a:lstStyle/>
          <a:p>
            <a:pPr indent="0" marL="0">
              <a:lnSpc>
                <a:spcPts val="3349"/>
              </a:lnSpc>
              <a:buNone/>
            </a:pPr>
            <a:r>
              <a:rPr lang="en-US" sz="2679" dirty="0">
                <a:solidFill>
                  <a:srgbClr val="404155"/>
                </a:solidFill>
                <a:latin typeface="Corben" pitchFamily="34" charset="0"/>
                <a:ea typeface="Corben" pitchFamily="34" charset="-122"/>
                <a:cs typeface="Corben" pitchFamily="34" charset="-120"/>
              </a:rPr>
              <a:t>Noise Injection During Training:</a:t>
            </a:r>
            <a:endParaRPr lang="en-US" sz="2679" dirty="0"/>
          </a:p>
        </p:txBody>
      </p:sp>
      <p:sp>
        <p:nvSpPr>
          <p:cNvPr id="17" name="Text 14"/>
          <p:cNvSpPr/>
          <p:nvPr/>
        </p:nvSpPr>
        <p:spPr>
          <a:xfrm>
            <a:off x="9874568" y="5810131"/>
            <a:ext cx="3727490" cy="1088708"/>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Train the model with noisy data to make it more resilient to real-world noisy inputs.</a:t>
            </a:r>
            <a:endParaRPr lang="en-US" sz="1786"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82702"/>
          </a:xfrm>
          <a:prstGeom prst="rect">
            <a:avLst/>
          </a:prstGeom>
          <a:solidFill>
            <a:srgbClr val="F9F9FF">
              <a:alpha val="75000"/>
            </a:srgbClr>
          </a:solidFill>
          <a:ln/>
        </p:spPr>
      </p:sp>
      <p:sp>
        <p:nvSpPr>
          <p:cNvPr id="4" name="Text 1"/>
          <p:cNvSpPr/>
          <p:nvPr/>
        </p:nvSpPr>
        <p:spPr>
          <a:xfrm>
            <a:off x="2065496" y="436602"/>
            <a:ext cx="3175516" cy="396835"/>
          </a:xfrm>
          <a:prstGeom prst="rect">
            <a:avLst/>
          </a:prstGeom>
          <a:noFill/>
          <a:ln/>
        </p:spPr>
        <p:txBody>
          <a:bodyPr wrap="none" rtlCol="0" anchor="t"/>
          <a:lstStyle/>
          <a:p>
            <a:pPr indent="0" marL="0">
              <a:lnSpc>
                <a:spcPts val="3126"/>
              </a:lnSpc>
              <a:buNone/>
            </a:pPr>
            <a:r>
              <a:rPr lang="en-US" sz="2500" dirty="0">
                <a:solidFill>
                  <a:srgbClr val="1B1B27"/>
                </a:solidFill>
                <a:latin typeface="Corben" pitchFamily="34" charset="0"/>
                <a:ea typeface="Corben" pitchFamily="34" charset="-122"/>
                <a:cs typeface="Corben" pitchFamily="34" charset="-120"/>
              </a:rPr>
              <a:t>Deployment Plan</a:t>
            </a:r>
            <a:endParaRPr lang="en-US" sz="2500" dirty="0"/>
          </a:p>
        </p:txBody>
      </p:sp>
      <p:sp>
        <p:nvSpPr>
          <p:cNvPr id="5" name="Shape 2"/>
          <p:cNvSpPr/>
          <p:nvPr/>
        </p:nvSpPr>
        <p:spPr>
          <a:xfrm>
            <a:off x="2293739" y="1150977"/>
            <a:ext cx="19764" cy="6695123"/>
          </a:xfrm>
          <a:prstGeom prst="roundRect">
            <a:avLst>
              <a:gd name="adj" fmla="val 337418"/>
            </a:avLst>
          </a:prstGeom>
          <a:solidFill>
            <a:srgbClr val="B8BFDF"/>
          </a:solidFill>
          <a:ln/>
        </p:spPr>
      </p:sp>
      <p:sp>
        <p:nvSpPr>
          <p:cNvPr id="6" name="Shape 3"/>
          <p:cNvSpPr/>
          <p:nvPr/>
        </p:nvSpPr>
        <p:spPr>
          <a:xfrm>
            <a:off x="2482215" y="1498283"/>
            <a:ext cx="555665" cy="19764"/>
          </a:xfrm>
          <a:prstGeom prst="roundRect">
            <a:avLst>
              <a:gd name="adj" fmla="val 337418"/>
            </a:avLst>
          </a:prstGeom>
          <a:solidFill>
            <a:srgbClr val="B8BFDF"/>
          </a:solidFill>
          <a:ln/>
        </p:spPr>
      </p:sp>
      <p:sp>
        <p:nvSpPr>
          <p:cNvPr id="7" name="Shape 4"/>
          <p:cNvSpPr/>
          <p:nvPr/>
        </p:nvSpPr>
        <p:spPr>
          <a:xfrm>
            <a:off x="2125028" y="1329571"/>
            <a:ext cx="357188" cy="357188"/>
          </a:xfrm>
          <a:prstGeom prst="roundRect">
            <a:avLst>
              <a:gd name="adj" fmla="val 18670"/>
            </a:avLst>
          </a:prstGeom>
          <a:solidFill>
            <a:srgbClr val="D2D9F9"/>
          </a:solidFill>
          <a:ln w="7620">
            <a:solidFill>
              <a:srgbClr val="B8BFDF"/>
            </a:solidFill>
            <a:prstDash val="solid"/>
          </a:ln>
        </p:spPr>
      </p:sp>
      <p:sp>
        <p:nvSpPr>
          <p:cNvPr id="8" name="Text 5"/>
          <p:cNvSpPr/>
          <p:nvPr/>
        </p:nvSpPr>
        <p:spPr>
          <a:xfrm>
            <a:off x="2268379" y="1389102"/>
            <a:ext cx="70366" cy="238125"/>
          </a:xfrm>
          <a:prstGeom prst="rect">
            <a:avLst/>
          </a:prstGeom>
          <a:noFill/>
          <a:ln/>
        </p:spPr>
        <p:txBody>
          <a:bodyPr wrap="none" rtlCol="0" anchor="t"/>
          <a:lstStyle/>
          <a:p>
            <a:pPr algn="ctr" indent="0" marL="0">
              <a:lnSpc>
                <a:spcPts val="1875"/>
              </a:lnSpc>
              <a:buNone/>
            </a:pPr>
            <a:r>
              <a:rPr lang="en-US" sz="1875" dirty="0">
                <a:solidFill>
                  <a:srgbClr val="404155"/>
                </a:solidFill>
                <a:latin typeface="Corben" pitchFamily="34" charset="0"/>
                <a:ea typeface="Corben" pitchFamily="34" charset="-122"/>
                <a:cs typeface="Corben" pitchFamily="34" charset="-120"/>
              </a:rPr>
              <a:t>1</a:t>
            </a:r>
            <a:endParaRPr lang="en-US" sz="1875" dirty="0"/>
          </a:p>
        </p:txBody>
      </p:sp>
      <p:sp>
        <p:nvSpPr>
          <p:cNvPr id="9" name="Text 6"/>
          <p:cNvSpPr/>
          <p:nvPr/>
        </p:nvSpPr>
        <p:spPr>
          <a:xfrm>
            <a:off x="3176826" y="1309688"/>
            <a:ext cx="2659856" cy="297656"/>
          </a:xfrm>
          <a:prstGeom prst="rect">
            <a:avLst/>
          </a:prstGeom>
          <a:noFill/>
          <a:ln/>
        </p:spPr>
        <p:txBody>
          <a:bodyPr wrap="none" rtlCol="0" anchor="t"/>
          <a:lstStyle/>
          <a:p>
            <a:pPr algn="l" indent="0" marL="0">
              <a:lnSpc>
                <a:spcPts val="2344"/>
              </a:lnSpc>
              <a:buNone/>
            </a:pPr>
            <a:r>
              <a:rPr lang="en-US" sz="1875" dirty="0">
                <a:solidFill>
                  <a:srgbClr val="404155"/>
                </a:solidFill>
                <a:latin typeface="Corben" pitchFamily="34" charset="0"/>
                <a:ea typeface="Corben" pitchFamily="34" charset="-122"/>
                <a:cs typeface="Corben" pitchFamily="34" charset="-120"/>
              </a:rPr>
              <a:t>Prepare The Application</a:t>
            </a:r>
            <a:endParaRPr lang="en-US" sz="1875" dirty="0"/>
          </a:p>
        </p:txBody>
      </p:sp>
      <p:sp>
        <p:nvSpPr>
          <p:cNvPr id="10" name="Text 7"/>
          <p:cNvSpPr/>
          <p:nvPr/>
        </p:nvSpPr>
        <p:spPr>
          <a:xfrm>
            <a:off x="3176826" y="1702594"/>
            <a:ext cx="9387959" cy="254079"/>
          </a:xfrm>
          <a:prstGeom prst="rect">
            <a:avLst/>
          </a:prstGeom>
          <a:noFill/>
          <a:ln/>
        </p:spPr>
        <p:txBody>
          <a:bodyPr wrap="non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Ensure Streamlit application code is clean, well-documented, and tested locally.</a:t>
            </a:r>
            <a:endParaRPr lang="en-US" sz="1250" dirty="0"/>
          </a:p>
        </p:txBody>
      </p:sp>
      <p:sp>
        <p:nvSpPr>
          <p:cNvPr id="11" name="Shape 8"/>
          <p:cNvSpPr/>
          <p:nvPr/>
        </p:nvSpPr>
        <p:spPr>
          <a:xfrm>
            <a:off x="2482215" y="2621399"/>
            <a:ext cx="555665" cy="19764"/>
          </a:xfrm>
          <a:prstGeom prst="roundRect">
            <a:avLst>
              <a:gd name="adj" fmla="val 337418"/>
            </a:avLst>
          </a:prstGeom>
          <a:solidFill>
            <a:srgbClr val="B8BFDF"/>
          </a:solidFill>
          <a:ln/>
        </p:spPr>
      </p:sp>
      <p:sp>
        <p:nvSpPr>
          <p:cNvPr id="12" name="Shape 9"/>
          <p:cNvSpPr/>
          <p:nvPr/>
        </p:nvSpPr>
        <p:spPr>
          <a:xfrm>
            <a:off x="2125028" y="2452688"/>
            <a:ext cx="357188" cy="357188"/>
          </a:xfrm>
          <a:prstGeom prst="roundRect">
            <a:avLst>
              <a:gd name="adj" fmla="val 18670"/>
            </a:avLst>
          </a:prstGeom>
          <a:solidFill>
            <a:srgbClr val="D2D9F9"/>
          </a:solidFill>
          <a:ln w="7620">
            <a:solidFill>
              <a:srgbClr val="B8BFDF"/>
            </a:solidFill>
            <a:prstDash val="solid"/>
          </a:ln>
        </p:spPr>
      </p:sp>
      <p:sp>
        <p:nvSpPr>
          <p:cNvPr id="13" name="Text 10"/>
          <p:cNvSpPr/>
          <p:nvPr/>
        </p:nvSpPr>
        <p:spPr>
          <a:xfrm>
            <a:off x="2241471" y="2512219"/>
            <a:ext cx="124182" cy="238125"/>
          </a:xfrm>
          <a:prstGeom prst="rect">
            <a:avLst/>
          </a:prstGeom>
          <a:noFill/>
          <a:ln/>
        </p:spPr>
        <p:txBody>
          <a:bodyPr wrap="none" rtlCol="0" anchor="t"/>
          <a:lstStyle/>
          <a:p>
            <a:pPr algn="ctr" indent="0" marL="0">
              <a:lnSpc>
                <a:spcPts val="1875"/>
              </a:lnSpc>
              <a:buNone/>
            </a:pPr>
            <a:r>
              <a:rPr lang="en-US" sz="1875" dirty="0">
                <a:solidFill>
                  <a:srgbClr val="404155"/>
                </a:solidFill>
                <a:latin typeface="Corben" pitchFamily="34" charset="0"/>
                <a:ea typeface="Corben" pitchFamily="34" charset="-122"/>
                <a:cs typeface="Corben" pitchFamily="34" charset="-120"/>
              </a:rPr>
              <a:t>2</a:t>
            </a:r>
            <a:endParaRPr lang="en-US" sz="1875" dirty="0"/>
          </a:p>
        </p:txBody>
      </p:sp>
      <p:sp>
        <p:nvSpPr>
          <p:cNvPr id="14" name="Text 11"/>
          <p:cNvSpPr/>
          <p:nvPr/>
        </p:nvSpPr>
        <p:spPr>
          <a:xfrm>
            <a:off x="3176826" y="2432804"/>
            <a:ext cx="3049072" cy="297656"/>
          </a:xfrm>
          <a:prstGeom prst="rect">
            <a:avLst/>
          </a:prstGeom>
          <a:noFill/>
          <a:ln/>
        </p:spPr>
        <p:txBody>
          <a:bodyPr wrap="none" rtlCol="0" anchor="t"/>
          <a:lstStyle/>
          <a:p>
            <a:pPr algn="l" indent="0" marL="0">
              <a:lnSpc>
                <a:spcPts val="2344"/>
              </a:lnSpc>
              <a:buNone/>
            </a:pPr>
            <a:r>
              <a:rPr lang="en-US" sz="1875" dirty="0">
                <a:solidFill>
                  <a:srgbClr val="404155"/>
                </a:solidFill>
                <a:latin typeface="Corben" pitchFamily="34" charset="0"/>
                <a:ea typeface="Corben" pitchFamily="34" charset="-122"/>
                <a:cs typeface="Corben" pitchFamily="34" charset="-120"/>
              </a:rPr>
              <a:t>Set Up a GitHub Repository</a:t>
            </a:r>
            <a:endParaRPr lang="en-US" sz="1875" dirty="0"/>
          </a:p>
        </p:txBody>
      </p:sp>
      <p:sp>
        <p:nvSpPr>
          <p:cNvPr id="15" name="Text 12"/>
          <p:cNvSpPr/>
          <p:nvPr/>
        </p:nvSpPr>
        <p:spPr>
          <a:xfrm>
            <a:off x="3176826" y="2825710"/>
            <a:ext cx="9387959" cy="254079"/>
          </a:xfrm>
          <a:prstGeom prst="rect">
            <a:avLst/>
          </a:prstGeom>
          <a:noFill/>
          <a:ln/>
        </p:spPr>
        <p:txBody>
          <a:bodyPr wrap="non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Push your Streamlit application code to this repository.</a:t>
            </a:r>
            <a:endParaRPr lang="en-US" sz="1250" dirty="0"/>
          </a:p>
        </p:txBody>
      </p:sp>
      <p:sp>
        <p:nvSpPr>
          <p:cNvPr id="16" name="Shape 13"/>
          <p:cNvSpPr/>
          <p:nvPr/>
        </p:nvSpPr>
        <p:spPr>
          <a:xfrm>
            <a:off x="2482215" y="3744516"/>
            <a:ext cx="555665" cy="19764"/>
          </a:xfrm>
          <a:prstGeom prst="roundRect">
            <a:avLst>
              <a:gd name="adj" fmla="val 337418"/>
            </a:avLst>
          </a:prstGeom>
          <a:solidFill>
            <a:srgbClr val="B8BFDF"/>
          </a:solidFill>
          <a:ln/>
        </p:spPr>
      </p:sp>
      <p:sp>
        <p:nvSpPr>
          <p:cNvPr id="17" name="Shape 14"/>
          <p:cNvSpPr/>
          <p:nvPr/>
        </p:nvSpPr>
        <p:spPr>
          <a:xfrm>
            <a:off x="2125028" y="3575804"/>
            <a:ext cx="357188" cy="357188"/>
          </a:xfrm>
          <a:prstGeom prst="roundRect">
            <a:avLst>
              <a:gd name="adj" fmla="val 18670"/>
            </a:avLst>
          </a:prstGeom>
          <a:solidFill>
            <a:srgbClr val="D2D9F9"/>
          </a:solidFill>
          <a:ln w="7620">
            <a:solidFill>
              <a:srgbClr val="B8BFDF"/>
            </a:solidFill>
            <a:prstDash val="solid"/>
          </a:ln>
        </p:spPr>
      </p:sp>
      <p:sp>
        <p:nvSpPr>
          <p:cNvPr id="18" name="Text 15"/>
          <p:cNvSpPr/>
          <p:nvPr/>
        </p:nvSpPr>
        <p:spPr>
          <a:xfrm>
            <a:off x="2236708" y="3635335"/>
            <a:ext cx="133826" cy="238125"/>
          </a:xfrm>
          <a:prstGeom prst="rect">
            <a:avLst/>
          </a:prstGeom>
          <a:noFill/>
          <a:ln/>
        </p:spPr>
        <p:txBody>
          <a:bodyPr wrap="none" rtlCol="0" anchor="t"/>
          <a:lstStyle/>
          <a:p>
            <a:pPr algn="ctr" indent="0" marL="0">
              <a:lnSpc>
                <a:spcPts val="1875"/>
              </a:lnSpc>
              <a:buNone/>
            </a:pPr>
            <a:r>
              <a:rPr lang="en-US" sz="1875" dirty="0">
                <a:solidFill>
                  <a:srgbClr val="404155"/>
                </a:solidFill>
                <a:latin typeface="Corben" pitchFamily="34" charset="0"/>
                <a:ea typeface="Corben" pitchFamily="34" charset="-122"/>
                <a:cs typeface="Corben" pitchFamily="34" charset="-120"/>
              </a:rPr>
              <a:t>3</a:t>
            </a:r>
            <a:endParaRPr lang="en-US" sz="1875" dirty="0"/>
          </a:p>
        </p:txBody>
      </p:sp>
      <p:sp>
        <p:nvSpPr>
          <p:cNvPr id="19" name="Text 16"/>
          <p:cNvSpPr/>
          <p:nvPr/>
        </p:nvSpPr>
        <p:spPr>
          <a:xfrm>
            <a:off x="3176826" y="3555921"/>
            <a:ext cx="2842617" cy="297656"/>
          </a:xfrm>
          <a:prstGeom prst="rect">
            <a:avLst/>
          </a:prstGeom>
          <a:noFill/>
          <a:ln/>
        </p:spPr>
        <p:txBody>
          <a:bodyPr wrap="none" rtlCol="0" anchor="t"/>
          <a:lstStyle/>
          <a:p>
            <a:pPr algn="l" indent="0" marL="0">
              <a:lnSpc>
                <a:spcPts val="2344"/>
              </a:lnSpc>
              <a:buNone/>
            </a:pPr>
            <a:r>
              <a:rPr lang="en-US" sz="1875" dirty="0">
                <a:solidFill>
                  <a:srgbClr val="404155"/>
                </a:solidFill>
                <a:latin typeface="Corben" pitchFamily="34" charset="0"/>
                <a:ea typeface="Corben" pitchFamily="34" charset="-122"/>
                <a:cs typeface="Corben" pitchFamily="34" charset="-120"/>
              </a:rPr>
              <a:t>Deploy to Streamlit Cloud</a:t>
            </a:r>
            <a:endParaRPr lang="en-US" sz="1875" dirty="0"/>
          </a:p>
        </p:txBody>
      </p:sp>
      <p:sp>
        <p:nvSpPr>
          <p:cNvPr id="20" name="Text 17"/>
          <p:cNvSpPr/>
          <p:nvPr/>
        </p:nvSpPr>
        <p:spPr>
          <a:xfrm>
            <a:off x="3430786" y="3948827"/>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Log in to Streamlit Cloud and connect your GitHub repo.</a:t>
            </a:r>
            <a:endParaRPr lang="en-US" sz="1250" dirty="0"/>
          </a:p>
        </p:txBody>
      </p:sp>
      <p:sp>
        <p:nvSpPr>
          <p:cNvPr id="21" name="Text 18"/>
          <p:cNvSpPr/>
          <p:nvPr/>
        </p:nvSpPr>
        <p:spPr>
          <a:xfrm>
            <a:off x="3430786" y="4258389"/>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Specify branch and main Python file.</a:t>
            </a:r>
            <a:endParaRPr lang="en-US" sz="1250" dirty="0"/>
          </a:p>
        </p:txBody>
      </p:sp>
      <p:sp>
        <p:nvSpPr>
          <p:cNvPr id="22" name="Text 19"/>
          <p:cNvSpPr/>
          <p:nvPr/>
        </p:nvSpPr>
        <p:spPr>
          <a:xfrm>
            <a:off x="3430786" y="4567952"/>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Deploy and configure settings.</a:t>
            </a:r>
            <a:endParaRPr lang="en-US" sz="1250" dirty="0"/>
          </a:p>
        </p:txBody>
      </p:sp>
      <p:sp>
        <p:nvSpPr>
          <p:cNvPr id="23" name="Shape 20"/>
          <p:cNvSpPr/>
          <p:nvPr/>
        </p:nvSpPr>
        <p:spPr>
          <a:xfrm>
            <a:off x="2482215" y="5486757"/>
            <a:ext cx="555665" cy="19764"/>
          </a:xfrm>
          <a:prstGeom prst="roundRect">
            <a:avLst>
              <a:gd name="adj" fmla="val 337418"/>
            </a:avLst>
          </a:prstGeom>
          <a:solidFill>
            <a:srgbClr val="B8BFDF"/>
          </a:solidFill>
          <a:ln/>
        </p:spPr>
      </p:sp>
      <p:sp>
        <p:nvSpPr>
          <p:cNvPr id="24" name="Shape 21"/>
          <p:cNvSpPr/>
          <p:nvPr/>
        </p:nvSpPr>
        <p:spPr>
          <a:xfrm>
            <a:off x="2125028" y="5318046"/>
            <a:ext cx="357188" cy="357188"/>
          </a:xfrm>
          <a:prstGeom prst="roundRect">
            <a:avLst>
              <a:gd name="adj" fmla="val 18670"/>
            </a:avLst>
          </a:prstGeom>
          <a:solidFill>
            <a:srgbClr val="D2D9F9"/>
          </a:solidFill>
          <a:ln w="7620">
            <a:solidFill>
              <a:srgbClr val="B8BFDF"/>
            </a:solidFill>
            <a:prstDash val="solid"/>
          </a:ln>
        </p:spPr>
      </p:sp>
      <p:sp>
        <p:nvSpPr>
          <p:cNvPr id="25" name="Text 22"/>
          <p:cNvSpPr/>
          <p:nvPr/>
        </p:nvSpPr>
        <p:spPr>
          <a:xfrm>
            <a:off x="2243018" y="5377577"/>
            <a:ext cx="121087" cy="238125"/>
          </a:xfrm>
          <a:prstGeom prst="rect">
            <a:avLst/>
          </a:prstGeom>
          <a:noFill/>
          <a:ln/>
        </p:spPr>
        <p:txBody>
          <a:bodyPr wrap="none" rtlCol="0" anchor="t"/>
          <a:lstStyle/>
          <a:p>
            <a:pPr algn="ctr" indent="0" marL="0">
              <a:lnSpc>
                <a:spcPts val="1875"/>
              </a:lnSpc>
              <a:buNone/>
            </a:pPr>
            <a:r>
              <a:rPr lang="en-US" sz="1875" dirty="0">
                <a:solidFill>
                  <a:srgbClr val="404155"/>
                </a:solidFill>
                <a:latin typeface="Corben" pitchFamily="34" charset="0"/>
                <a:ea typeface="Corben" pitchFamily="34" charset="-122"/>
                <a:cs typeface="Corben" pitchFamily="34" charset="-120"/>
              </a:rPr>
              <a:t>4</a:t>
            </a:r>
            <a:endParaRPr lang="en-US" sz="1875" dirty="0"/>
          </a:p>
        </p:txBody>
      </p:sp>
      <p:sp>
        <p:nvSpPr>
          <p:cNvPr id="26" name="Text 23"/>
          <p:cNvSpPr/>
          <p:nvPr/>
        </p:nvSpPr>
        <p:spPr>
          <a:xfrm>
            <a:off x="3176826" y="5298162"/>
            <a:ext cx="3988594" cy="297656"/>
          </a:xfrm>
          <a:prstGeom prst="rect">
            <a:avLst/>
          </a:prstGeom>
          <a:noFill/>
          <a:ln/>
        </p:spPr>
        <p:txBody>
          <a:bodyPr wrap="none" rtlCol="0" anchor="t"/>
          <a:lstStyle/>
          <a:p>
            <a:pPr algn="l" indent="0" marL="0">
              <a:lnSpc>
                <a:spcPts val="2344"/>
              </a:lnSpc>
              <a:buNone/>
            </a:pPr>
            <a:r>
              <a:rPr lang="en-US" sz="1875" dirty="0">
                <a:solidFill>
                  <a:srgbClr val="404155"/>
                </a:solidFill>
                <a:latin typeface="Corben" pitchFamily="34" charset="0"/>
                <a:ea typeface="Corben" pitchFamily="34" charset="-122"/>
                <a:cs typeface="Corben" pitchFamily="34" charset="-120"/>
              </a:rPr>
              <a:t>Tools and Platforms for Deployment</a:t>
            </a:r>
            <a:endParaRPr lang="en-US" sz="1875" dirty="0"/>
          </a:p>
        </p:txBody>
      </p:sp>
      <p:sp>
        <p:nvSpPr>
          <p:cNvPr id="27" name="Text 24"/>
          <p:cNvSpPr/>
          <p:nvPr/>
        </p:nvSpPr>
        <p:spPr>
          <a:xfrm>
            <a:off x="3430786" y="5691068"/>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Streamlit Cloud</a:t>
            </a:r>
            <a:endParaRPr lang="en-US" sz="1250" dirty="0"/>
          </a:p>
        </p:txBody>
      </p:sp>
      <p:sp>
        <p:nvSpPr>
          <p:cNvPr id="28" name="Text 25"/>
          <p:cNvSpPr/>
          <p:nvPr/>
        </p:nvSpPr>
        <p:spPr>
          <a:xfrm>
            <a:off x="3430786" y="6000631"/>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GitHub</a:t>
            </a:r>
            <a:endParaRPr lang="en-US" sz="1250" dirty="0"/>
          </a:p>
        </p:txBody>
      </p:sp>
      <p:sp>
        <p:nvSpPr>
          <p:cNvPr id="29" name="Shape 26"/>
          <p:cNvSpPr/>
          <p:nvPr/>
        </p:nvSpPr>
        <p:spPr>
          <a:xfrm>
            <a:off x="2482215" y="6919436"/>
            <a:ext cx="555665" cy="19764"/>
          </a:xfrm>
          <a:prstGeom prst="roundRect">
            <a:avLst>
              <a:gd name="adj" fmla="val 337418"/>
            </a:avLst>
          </a:prstGeom>
          <a:solidFill>
            <a:srgbClr val="B8BFDF"/>
          </a:solidFill>
          <a:ln/>
        </p:spPr>
      </p:sp>
      <p:sp>
        <p:nvSpPr>
          <p:cNvPr id="30" name="Shape 27"/>
          <p:cNvSpPr/>
          <p:nvPr/>
        </p:nvSpPr>
        <p:spPr>
          <a:xfrm>
            <a:off x="2125028" y="6750725"/>
            <a:ext cx="357188" cy="357188"/>
          </a:xfrm>
          <a:prstGeom prst="roundRect">
            <a:avLst>
              <a:gd name="adj" fmla="val 18670"/>
            </a:avLst>
          </a:prstGeom>
          <a:solidFill>
            <a:srgbClr val="D2D9F9"/>
          </a:solidFill>
          <a:ln w="7620">
            <a:solidFill>
              <a:srgbClr val="B8BFDF"/>
            </a:solidFill>
            <a:prstDash val="solid"/>
          </a:ln>
        </p:spPr>
      </p:sp>
      <p:sp>
        <p:nvSpPr>
          <p:cNvPr id="31" name="Text 28"/>
          <p:cNvSpPr/>
          <p:nvPr/>
        </p:nvSpPr>
        <p:spPr>
          <a:xfrm>
            <a:off x="2236589" y="6810256"/>
            <a:ext cx="134064" cy="238125"/>
          </a:xfrm>
          <a:prstGeom prst="rect">
            <a:avLst/>
          </a:prstGeom>
          <a:noFill/>
          <a:ln/>
        </p:spPr>
        <p:txBody>
          <a:bodyPr wrap="none" rtlCol="0" anchor="t"/>
          <a:lstStyle/>
          <a:p>
            <a:pPr algn="ctr" indent="0" marL="0">
              <a:lnSpc>
                <a:spcPts val="1875"/>
              </a:lnSpc>
              <a:buNone/>
            </a:pPr>
            <a:r>
              <a:rPr lang="en-US" sz="1875" dirty="0">
                <a:solidFill>
                  <a:srgbClr val="404155"/>
                </a:solidFill>
                <a:latin typeface="Corben" pitchFamily="34" charset="0"/>
                <a:ea typeface="Corben" pitchFamily="34" charset="-122"/>
                <a:cs typeface="Corben" pitchFamily="34" charset="-120"/>
              </a:rPr>
              <a:t>5</a:t>
            </a:r>
            <a:endParaRPr lang="en-US" sz="1875" dirty="0"/>
          </a:p>
        </p:txBody>
      </p:sp>
      <p:sp>
        <p:nvSpPr>
          <p:cNvPr id="32" name="Text 29"/>
          <p:cNvSpPr/>
          <p:nvPr/>
        </p:nvSpPr>
        <p:spPr>
          <a:xfrm>
            <a:off x="3176826" y="6730841"/>
            <a:ext cx="3914418" cy="297656"/>
          </a:xfrm>
          <a:prstGeom prst="rect">
            <a:avLst/>
          </a:prstGeom>
          <a:noFill/>
          <a:ln/>
        </p:spPr>
        <p:txBody>
          <a:bodyPr wrap="none" rtlCol="0" anchor="t"/>
          <a:lstStyle/>
          <a:p>
            <a:pPr algn="l" indent="0" marL="0">
              <a:lnSpc>
                <a:spcPts val="2344"/>
              </a:lnSpc>
              <a:buNone/>
            </a:pPr>
            <a:r>
              <a:rPr lang="en-US" sz="1875" dirty="0">
                <a:solidFill>
                  <a:srgbClr val="404155"/>
                </a:solidFill>
                <a:latin typeface="Corben" pitchFamily="34" charset="0"/>
                <a:ea typeface="Corben" pitchFamily="34" charset="-122"/>
                <a:cs typeface="Corben" pitchFamily="34" charset="-120"/>
              </a:rPr>
              <a:t>Plan for User Testing and Feedback</a:t>
            </a:r>
            <a:endParaRPr lang="en-US" sz="1875" dirty="0"/>
          </a:p>
        </p:txBody>
      </p:sp>
      <p:sp>
        <p:nvSpPr>
          <p:cNvPr id="33" name="Text 30"/>
          <p:cNvSpPr/>
          <p:nvPr/>
        </p:nvSpPr>
        <p:spPr>
          <a:xfrm>
            <a:off x="3430786" y="7123748"/>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Beta Testing - Share with select users.</a:t>
            </a:r>
            <a:endParaRPr lang="en-US" sz="1250" dirty="0"/>
          </a:p>
        </p:txBody>
      </p:sp>
      <p:sp>
        <p:nvSpPr>
          <p:cNvPr id="34" name="Text 31"/>
          <p:cNvSpPr/>
          <p:nvPr/>
        </p:nvSpPr>
        <p:spPr>
          <a:xfrm>
            <a:off x="3430786" y="7433310"/>
            <a:ext cx="9133999" cy="254079"/>
          </a:xfrm>
          <a:prstGeom prst="rect">
            <a:avLst/>
          </a:prstGeom>
          <a:noFill/>
          <a:ln/>
        </p:spPr>
        <p:txBody>
          <a:bodyPr wrap="none" rtlCol="0" anchor="t"/>
          <a:lstStyle/>
          <a:p>
            <a:pPr algn="l" marL="342900" indent="-342900">
              <a:lnSpc>
                <a:spcPts val="2000"/>
              </a:lnSpc>
              <a:buSzPct val="100000"/>
              <a:buChar char="•"/>
            </a:pPr>
            <a:r>
              <a:rPr lang="en-US" sz="1250" dirty="0">
                <a:solidFill>
                  <a:srgbClr val="404155"/>
                </a:solidFill>
                <a:latin typeface="Nobile" pitchFamily="34" charset="0"/>
                <a:ea typeface="Nobile" pitchFamily="34" charset="-122"/>
                <a:cs typeface="Nobile" pitchFamily="34" charset="-120"/>
              </a:rPr>
              <a:t>Iteration - Update based on feedback.</a:t>
            </a:r>
            <a:endParaRPr lang="en-US" sz="1250" dirty="0"/>
          </a:p>
        </p:txBody>
      </p:sp>
      <p:pic>
        <p:nvPicPr>
          <p:cNvPr id="3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1081207"/>
            <a:ext cx="4536519" cy="566976"/>
          </a:xfrm>
          <a:prstGeom prst="rect">
            <a:avLst/>
          </a:prstGeom>
          <a:noFill/>
          <a:ln/>
        </p:spPr>
        <p:txBody>
          <a:bodyPr wrap="none" rtlCol="0" anchor="t"/>
          <a:lstStyle/>
          <a:p>
            <a:pPr indent="0" marL="0">
              <a:lnSpc>
                <a:spcPts val="4465"/>
              </a:lnSpc>
              <a:buNone/>
            </a:pPr>
            <a:r>
              <a:rPr lang="en-US" sz="3572" dirty="0">
                <a:solidFill>
                  <a:srgbClr val="1B1B27"/>
                </a:solidFill>
                <a:latin typeface="Corben" pitchFamily="34" charset="0"/>
                <a:ea typeface="Corben" pitchFamily="34" charset="-122"/>
                <a:cs typeface="Corben" pitchFamily="34" charset="-120"/>
              </a:rPr>
              <a:t>Future Work</a:t>
            </a:r>
            <a:endParaRPr lang="en-US" sz="3572" dirty="0"/>
          </a:p>
        </p:txBody>
      </p:sp>
      <p:pic>
        <p:nvPicPr>
          <p:cNvPr id="5" name="Image 1" descr="preencoded.png">    </p:cNvPr>
          <p:cNvPicPr>
            <a:picLocks noChangeAspect="1"/>
          </p:cNvPicPr>
          <p:nvPr/>
        </p:nvPicPr>
        <p:blipFill>
          <a:blip r:embed="rId2"/>
          <a:stretch>
            <a:fillRect/>
          </a:stretch>
        </p:blipFill>
        <p:spPr>
          <a:xfrm>
            <a:off x="793790" y="2101810"/>
            <a:ext cx="6521410" cy="907256"/>
          </a:xfrm>
          <a:prstGeom prst="rect">
            <a:avLst/>
          </a:prstGeom>
        </p:spPr>
      </p:pic>
      <p:sp>
        <p:nvSpPr>
          <p:cNvPr id="6" name="Text 2"/>
          <p:cNvSpPr/>
          <p:nvPr/>
        </p:nvSpPr>
        <p:spPr>
          <a:xfrm>
            <a:off x="1020604" y="3349228"/>
            <a:ext cx="5148977" cy="425291"/>
          </a:xfrm>
          <a:prstGeom prst="rect">
            <a:avLst/>
          </a:prstGeom>
          <a:noFill/>
          <a:ln/>
        </p:spPr>
        <p:txBody>
          <a:bodyPr wrap="none" rtlCol="0" anchor="t"/>
          <a:lstStyle/>
          <a:p>
            <a:pPr algn="l" indent="0" marL="0">
              <a:lnSpc>
                <a:spcPts val="3349"/>
              </a:lnSpc>
              <a:buNone/>
            </a:pPr>
            <a:r>
              <a:rPr lang="en-US" sz="2679" dirty="0">
                <a:solidFill>
                  <a:srgbClr val="404155"/>
                </a:solidFill>
                <a:latin typeface="Corben" pitchFamily="34" charset="0"/>
                <a:ea typeface="Corben" pitchFamily="34" charset="-122"/>
                <a:cs typeface="Corben" pitchFamily="34" charset="-120"/>
              </a:rPr>
              <a:t>Enhanced Retrieval Techniques: </a:t>
            </a:r>
            <a:endParaRPr lang="en-US" sz="2679" dirty="0"/>
          </a:p>
        </p:txBody>
      </p:sp>
      <p:sp>
        <p:nvSpPr>
          <p:cNvPr id="7" name="Text 3"/>
          <p:cNvSpPr/>
          <p:nvPr/>
        </p:nvSpPr>
        <p:spPr>
          <a:xfrm>
            <a:off x="1020604" y="3910608"/>
            <a:ext cx="6067782" cy="1088708"/>
          </a:xfrm>
          <a:prstGeom prst="rect">
            <a:avLst/>
          </a:prstGeom>
          <a:noFill/>
          <a:ln/>
        </p:spPr>
        <p:txBody>
          <a:bodyPr wrap="square" rtlCol="0" anchor="t"/>
          <a:lstStyle/>
          <a:p>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Exploring and implementing more advanced retrieval techniques (e.g., hybrid models combining keyword and neural retrieval).</a:t>
            </a:r>
            <a:endParaRPr lang="en-US" sz="1786" dirty="0"/>
          </a:p>
        </p:txBody>
      </p:sp>
      <p:sp>
        <p:nvSpPr>
          <p:cNvPr id="8" name="Text 4"/>
          <p:cNvSpPr/>
          <p:nvPr/>
        </p:nvSpPr>
        <p:spPr>
          <a:xfrm>
            <a:off x="1020604" y="5135404"/>
            <a:ext cx="6067782" cy="362903"/>
          </a:xfrm>
          <a:prstGeom prst="rect">
            <a:avLst/>
          </a:prstGeom>
          <a:noFill/>
          <a:ln/>
        </p:spPr>
        <p:txBody>
          <a:bodyPr wrap="none" rtlCol="0" anchor="t"/>
          <a:lstStyle/>
          <a:p>
            <a:pPr algn="l" indent="0" marL="0">
              <a:lnSpc>
                <a:spcPts val="2858"/>
              </a:lnSpc>
              <a:buNone/>
            </a:pPr>
            <a:endParaRPr lang="en-US" sz="1786" dirty="0"/>
          </a:p>
        </p:txBody>
      </p:sp>
      <p:sp>
        <p:nvSpPr>
          <p:cNvPr id="9" name="Text 5"/>
          <p:cNvSpPr/>
          <p:nvPr/>
        </p:nvSpPr>
        <p:spPr>
          <a:xfrm>
            <a:off x="1020604" y="5634395"/>
            <a:ext cx="3402330" cy="425291"/>
          </a:xfrm>
          <a:prstGeom prst="rect">
            <a:avLst/>
          </a:prstGeom>
          <a:noFill/>
          <a:ln/>
        </p:spPr>
        <p:txBody>
          <a:bodyPr wrap="none" rtlCol="0" anchor="t"/>
          <a:lstStyle/>
          <a:p>
            <a:pPr algn="l" indent="0" marL="0">
              <a:lnSpc>
                <a:spcPts val="3349"/>
              </a:lnSpc>
              <a:buNone/>
            </a:pPr>
            <a:r>
              <a:rPr lang="en-US" sz="2679" dirty="0">
                <a:solidFill>
                  <a:srgbClr val="404155"/>
                </a:solidFill>
                <a:latin typeface="Corben" pitchFamily="34" charset="0"/>
                <a:ea typeface="Corben" pitchFamily="34" charset="-122"/>
                <a:cs typeface="Corben" pitchFamily="34" charset="-120"/>
              </a:rPr>
              <a:t>Advanced AI Models: </a:t>
            </a:r>
            <a:endParaRPr lang="en-US" sz="2679" dirty="0"/>
          </a:p>
        </p:txBody>
      </p:sp>
      <p:sp>
        <p:nvSpPr>
          <p:cNvPr id="10" name="Text 6"/>
          <p:cNvSpPr/>
          <p:nvPr/>
        </p:nvSpPr>
        <p:spPr>
          <a:xfrm>
            <a:off x="1020604" y="6195774"/>
            <a:ext cx="6067782" cy="725805"/>
          </a:xfrm>
          <a:prstGeom prst="rect">
            <a:avLst/>
          </a:prstGeom>
          <a:noFill/>
          <a:ln/>
        </p:spPr>
        <p:txBody>
          <a:bodyPr wrap="square" rtlCol="0" anchor="t"/>
          <a:lstStyle/>
          <a:p>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Incorporating the latest advancements in AI and NLP for better performance.</a:t>
            </a:r>
            <a:endParaRPr lang="en-US" sz="1786" dirty="0"/>
          </a:p>
        </p:txBody>
      </p:sp>
      <p:pic>
        <p:nvPicPr>
          <p:cNvPr id="11" name="Image 2" descr="preencoded.png">    </p:cNvPr>
          <p:cNvPicPr>
            <a:picLocks noChangeAspect="1"/>
          </p:cNvPicPr>
          <p:nvPr/>
        </p:nvPicPr>
        <p:blipFill>
          <a:blip r:embed="rId3"/>
          <a:stretch>
            <a:fillRect/>
          </a:stretch>
        </p:blipFill>
        <p:spPr>
          <a:xfrm>
            <a:off x="7315200" y="2101810"/>
            <a:ext cx="6521410" cy="907256"/>
          </a:xfrm>
          <a:prstGeom prst="rect">
            <a:avLst/>
          </a:prstGeom>
        </p:spPr>
      </p:pic>
      <p:sp>
        <p:nvSpPr>
          <p:cNvPr id="12" name="Text 7"/>
          <p:cNvSpPr/>
          <p:nvPr/>
        </p:nvSpPr>
        <p:spPr>
          <a:xfrm>
            <a:off x="7542014" y="3349228"/>
            <a:ext cx="3402330" cy="425291"/>
          </a:xfrm>
          <a:prstGeom prst="rect">
            <a:avLst/>
          </a:prstGeom>
          <a:noFill/>
          <a:ln/>
        </p:spPr>
        <p:txBody>
          <a:bodyPr wrap="none" rtlCol="0" anchor="t"/>
          <a:lstStyle/>
          <a:p>
            <a:pPr algn="l" indent="0" marL="0">
              <a:lnSpc>
                <a:spcPts val="3349"/>
              </a:lnSpc>
              <a:buNone/>
            </a:pPr>
            <a:r>
              <a:rPr lang="en-US" sz="2679" dirty="0">
                <a:solidFill>
                  <a:srgbClr val="404155"/>
                </a:solidFill>
                <a:latin typeface="Corben" pitchFamily="34" charset="0"/>
                <a:ea typeface="Corben" pitchFamily="34" charset="-122"/>
                <a:cs typeface="Corben" pitchFamily="34" charset="-120"/>
              </a:rPr>
              <a:t>Scalability:</a:t>
            </a:r>
            <a:endParaRPr lang="en-US" sz="2679" dirty="0"/>
          </a:p>
        </p:txBody>
      </p:sp>
      <p:sp>
        <p:nvSpPr>
          <p:cNvPr id="13" name="Text 8"/>
          <p:cNvSpPr/>
          <p:nvPr/>
        </p:nvSpPr>
        <p:spPr>
          <a:xfrm>
            <a:off x="7542014" y="3910608"/>
            <a:ext cx="6067782" cy="725805"/>
          </a:xfrm>
          <a:prstGeom prst="rect">
            <a:avLst/>
          </a:prstGeom>
          <a:noFill/>
          <a:ln/>
        </p:spPr>
        <p:txBody>
          <a:bodyPr wrap="square" rtlCol="0" anchor="t"/>
          <a:lstStyle/>
          <a:p>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Ensure the application can handle increasing user loads.</a:t>
            </a:r>
            <a:endParaRPr lang="en-US" sz="1786" dirty="0"/>
          </a:p>
        </p:txBody>
      </p:sp>
      <p:sp>
        <p:nvSpPr>
          <p:cNvPr id="14" name="Text 9"/>
          <p:cNvSpPr/>
          <p:nvPr/>
        </p:nvSpPr>
        <p:spPr>
          <a:xfrm>
            <a:off x="7542014" y="4772501"/>
            <a:ext cx="6067782" cy="362903"/>
          </a:xfrm>
          <a:prstGeom prst="rect">
            <a:avLst/>
          </a:prstGeom>
          <a:noFill/>
          <a:ln/>
        </p:spPr>
        <p:txBody>
          <a:bodyPr wrap="none" rtlCol="0" anchor="t"/>
          <a:lstStyle/>
          <a:p>
            <a:pPr algn="l" indent="0" marL="0">
              <a:lnSpc>
                <a:spcPts val="2858"/>
              </a:lnSpc>
              <a:buNone/>
            </a:pPr>
            <a:endParaRPr lang="en-US" sz="1786" dirty="0"/>
          </a:p>
        </p:txBody>
      </p:sp>
      <p:sp>
        <p:nvSpPr>
          <p:cNvPr id="15" name="Text 10"/>
          <p:cNvSpPr/>
          <p:nvPr/>
        </p:nvSpPr>
        <p:spPr>
          <a:xfrm>
            <a:off x="7542014" y="5271492"/>
            <a:ext cx="4636889" cy="425291"/>
          </a:xfrm>
          <a:prstGeom prst="rect">
            <a:avLst/>
          </a:prstGeom>
          <a:noFill/>
          <a:ln/>
        </p:spPr>
        <p:txBody>
          <a:bodyPr wrap="none" rtlCol="0" anchor="t"/>
          <a:lstStyle/>
          <a:p>
            <a:pPr algn="l" indent="0" marL="0">
              <a:lnSpc>
                <a:spcPts val="3349"/>
              </a:lnSpc>
              <a:buNone/>
            </a:pPr>
            <a:r>
              <a:rPr lang="en-US" sz="2679" dirty="0">
                <a:solidFill>
                  <a:srgbClr val="404155"/>
                </a:solidFill>
                <a:latin typeface="Corben" pitchFamily="34" charset="0"/>
                <a:ea typeface="Corben" pitchFamily="34" charset="-122"/>
                <a:cs typeface="Corben" pitchFamily="34" charset="-120"/>
              </a:rPr>
              <a:t>User-Centric Improvements: </a:t>
            </a:r>
            <a:endParaRPr lang="en-US" sz="2679" dirty="0"/>
          </a:p>
        </p:txBody>
      </p:sp>
      <p:sp>
        <p:nvSpPr>
          <p:cNvPr id="16" name="Text 11"/>
          <p:cNvSpPr/>
          <p:nvPr/>
        </p:nvSpPr>
        <p:spPr>
          <a:xfrm>
            <a:off x="7542014" y="5832872"/>
            <a:ext cx="6067782" cy="725805"/>
          </a:xfrm>
          <a:prstGeom prst="rect">
            <a:avLst/>
          </a:prstGeom>
          <a:noFill/>
          <a:ln/>
        </p:spPr>
        <p:txBody>
          <a:bodyPr wrap="square" rtlCol="0" anchor="t"/>
          <a:lstStyle/>
          <a:p>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Focus on enhancing user experience through continuous feedback and iteration.</a:t>
            </a:r>
            <a:endParaRPr lang="en-US" sz="1786"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744676"/>
          </a:xfrm>
          <a:prstGeom prst="rect">
            <a:avLst/>
          </a:prstGeom>
          <a:solidFill>
            <a:srgbClr val="F9F9FF">
              <a:alpha val="75000"/>
            </a:srgbClr>
          </a:solidFill>
          <a:ln/>
        </p:spPr>
      </p:sp>
      <p:sp>
        <p:nvSpPr>
          <p:cNvPr id="4" name="Text 1"/>
          <p:cNvSpPr/>
          <p:nvPr/>
        </p:nvSpPr>
        <p:spPr>
          <a:xfrm>
            <a:off x="2065496" y="436602"/>
            <a:ext cx="3175516" cy="396835"/>
          </a:xfrm>
          <a:prstGeom prst="rect">
            <a:avLst/>
          </a:prstGeom>
          <a:noFill/>
          <a:ln/>
        </p:spPr>
        <p:txBody>
          <a:bodyPr wrap="none" rtlCol="0" anchor="t"/>
          <a:lstStyle/>
          <a:p>
            <a:pPr indent="0" marL="0">
              <a:lnSpc>
                <a:spcPts val="3126"/>
              </a:lnSpc>
              <a:buNone/>
            </a:pPr>
            <a:r>
              <a:rPr lang="en-US" sz="2500" dirty="0">
                <a:solidFill>
                  <a:srgbClr val="1B1B27"/>
                </a:solidFill>
                <a:latin typeface="Corben" pitchFamily="34" charset="0"/>
                <a:ea typeface="Corben" pitchFamily="34" charset="-122"/>
                <a:cs typeface="Corben" pitchFamily="34" charset="-120"/>
              </a:rPr>
              <a:t>Conclusion</a:t>
            </a:r>
            <a:endParaRPr lang="en-US" sz="2500" dirty="0"/>
          </a:p>
        </p:txBody>
      </p:sp>
      <p:sp>
        <p:nvSpPr>
          <p:cNvPr id="5" name="Text 2"/>
          <p:cNvSpPr/>
          <p:nvPr/>
        </p:nvSpPr>
        <p:spPr>
          <a:xfrm>
            <a:off x="2065496" y="1150977"/>
            <a:ext cx="10499288" cy="762238"/>
          </a:xfrm>
          <a:prstGeom prst="rect">
            <a:avLst/>
          </a:prstGeom>
          <a:noFill/>
          <a:ln/>
        </p:spPr>
        <p:txBody>
          <a:bodyPr wrap="square"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The Gift Recommendation System leverages machine learning to provide personalized gift suggestions based on user input, including budget, recipient's interests, and occasion. By analyzing historical data, user preferences, and demographics, it generates tailored recommendations. The system's user-friendly interface ensures optimized and relevant gift options for enhanced customer satisfaction.</a:t>
            </a:r>
            <a:endParaRPr lang="en-US" sz="1250" dirty="0"/>
          </a:p>
        </p:txBody>
      </p:sp>
      <p:sp>
        <p:nvSpPr>
          <p:cNvPr id="6" name="Text 3"/>
          <p:cNvSpPr/>
          <p:nvPr/>
        </p:nvSpPr>
        <p:spPr>
          <a:xfrm>
            <a:off x="2065496" y="2151340"/>
            <a:ext cx="2381607" cy="297656"/>
          </a:xfrm>
          <a:prstGeom prst="rect">
            <a:avLst/>
          </a:prstGeom>
          <a:noFill/>
          <a:ln/>
        </p:spPr>
        <p:txBody>
          <a:bodyPr wrap="none" rtlCol="0" anchor="t"/>
          <a:lstStyle/>
          <a:p>
            <a:pPr indent="0" marL="0">
              <a:lnSpc>
                <a:spcPts val="2344"/>
              </a:lnSpc>
              <a:buNone/>
            </a:pPr>
            <a:r>
              <a:rPr lang="en-US" sz="1875" dirty="0">
                <a:solidFill>
                  <a:srgbClr val="1B1B27"/>
                </a:solidFill>
                <a:latin typeface="Corben" pitchFamily="34" charset="0"/>
                <a:ea typeface="Corben" pitchFamily="34" charset="-122"/>
                <a:cs typeface="Corben" pitchFamily="34" charset="-120"/>
              </a:rPr>
              <a:t>Key takeaways</a:t>
            </a:r>
            <a:endParaRPr lang="en-US" sz="1875" dirty="0"/>
          </a:p>
        </p:txBody>
      </p:sp>
      <p:pic>
        <p:nvPicPr>
          <p:cNvPr id="7" name="Image 1" descr="preencoded.png">    </p:cNvPr>
          <p:cNvPicPr>
            <a:picLocks noChangeAspect="1"/>
          </p:cNvPicPr>
          <p:nvPr/>
        </p:nvPicPr>
        <p:blipFill>
          <a:blip r:embed="rId2"/>
          <a:stretch>
            <a:fillRect/>
          </a:stretch>
        </p:blipFill>
        <p:spPr>
          <a:xfrm>
            <a:off x="2065496" y="2687122"/>
            <a:ext cx="793790" cy="1270159"/>
          </a:xfrm>
          <a:prstGeom prst="rect">
            <a:avLst/>
          </a:prstGeom>
        </p:spPr>
      </p:pic>
      <p:sp>
        <p:nvSpPr>
          <p:cNvPr id="8" name="Text 4"/>
          <p:cNvSpPr/>
          <p:nvPr/>
        </p:nvSpPr>
        <p:spPr>
          <a:xfrm>
            <a:off x="3097411" y="2845832"/>
            <a:ext cx="4357688"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Introduction to RAG and Gift Recommendation</a:t>
            </a:r>
            <a:endParaRPr lang="en-US" sz="1563" dirty="0"/>
          </a:p>
        </p:txBody>
      </p:sp>
      <p:sp>
        <p:nvSpPr>
          <p:cNvPr id="9" name="Text 5"/>
          <p:cNvSpPr/>
          <p:nvPr/>
        </p:nvSpPr>
        <p:spPr>
          <a:xfrm>
            <a:off x="3097411" y="3189089"/>
            <a:ext cx="9467374" cy="508159"/>
          </a:xfrm>
          <a:prstGeom prst="rect">
            <a:avLst/>
          </a:prstGeom>
          <a:noFill/>
          <a:ln/>
        </p:spPr>
        <p:txBody>
          <a:bodyPr wrap="squar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Leveraging diverse data sources and sophisticated preprocessing ensures a robust foundation for personalized gift recommendations.</a:t>
            </a:r>
            <a:endParaRPr lang="en-US" sz="1250" dirty="0"/>
          </a:p>
        </p:txBody>
      </p:sp>
      <p:pic>
        <p:nvPicPr>
          <p:cNvPr id="10" name="Image 2" descr="preencoded.png">    </p:cNvPr>
          <p:cNvPicPr>
            <a:picLocks noChangeAspect="1"/>
          </p:cNvPicPr>
          <p:nvPr/>
        </p:nvPicPr>
        <p:blipFill>
          <a:blip r:embed="rId3"/>
          <a:stretch>
            <a:fillRect/>
          </a:stretch>
        </p:blipFill>
        <p:spPr>
          <a:xfrm>
            <a:off x="2065496" y="3957280"/>
            <a:ext cx="793790" cy="1270159"/>
          </a:xfrm>
          <a:prstGeom prst="rect">
            <a:avLst/>
          </a:prstGeom>
        </p:spPr>
      </p:pic>
      <p:sp>
        <p:nvSpPr>
          <p:cNvPr id="11" name="Text 6"/>
          <p:cNvSpPr/>
          <p:nvPr/>
        </p:nvSpPr>
        <p:spPr>
          <a:xfrm>
            <a:off x="3097411" y="4115991"/>
            <a:ext cx="2773799"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RAG Pipeline Implementation</a:t>
            </a:r>
            <a:endParaRPr lang="en-US" sz="1563" dirty="0"/>
          </a:p>
        </p:txBody>
      </p:sp>
      <p:sp>
        <p:nvSpPr>
          <p:cNvPr id="12" name="Text 7"/>
          <p:cNvSpPr/>
          <p:nvPr/>
        </p:nvSpPr>
        <p:spPr>
          <a:xfrm>
            <a:off x="3097411" y="4459248"/>
            <a:ext cx="9467374" cy="508159"/>
          </a:xfrm>
          <a:prstGeom prst="rect">
            <a:avLst/>
          </a:prstGeom>
          <a:noFill/>
          <a:ln/>
        </p:spPr>
        <p:txBody>
          <a:bodyPr wrap="squar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The RAG pipeline effectively combines retrieval and generation techniques to deliver personalized and timely gift suggestions.</a:t>
            </a:r>
            <a:endParaRPr lang="en-US" sz="1250" dirty="0"/>
          </a:p>
        </p:txBody>
      </p:sp>
      <p:pic>
        <p:nvPicPr>
          <p:cNvPr id="13" name="Image 3" descr="preencoded.png">    </p:cNvPr>
          <p:cNvPicPr>
            <a:picLocks noChangeAspect="1"/>
          </p:cNvPicPr>
          <p:nvPr/>
        </p:nvPicPr>
        <p:blipFill>
          <a:blip r:embed="rId4"/>
          <a:stretch>
            <a:fillRect/>
          </a:stretch>
        </p:blipFill>
        <p:spPr>
          <a:xfrm>
            <a:off x="2065496" y="5227439"/>
            <a:ext cx="793790" cy="1270159"/>
          </a:xfrm>
          <a:prstGeom prst="rect">
            <a:avLst/>
          </a:prstGeom>
        </p:spPr>
      </p:pic>
      <p:sp>
        <p:nvSpPr>
          <p:cNvPr id="14" name="Text 8"/>
          <p:cNvSpPr/>
          <p:nvPr/>
        </p:nvSpPr>
        <p:spPr>
          <a:xfrm>
            <a:off x="3097411" y="5386149"/>
            <a:ext cx="1984653"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Performance Metrics</a:t>
            </a:r>
            <a:endParaRPr lang="en-US" sz="1563" dirty="0"/>
          </a:p>
        </p:txBody>
      </p:sp>
      <p:sp>
        <p:nvSpPr>
          <p:cNvPr id="15" name="Text 9"/>
          <p:cNvSpPr/>
          <p:nvPr/>
        </p:nvSpPr>
        <p:spPr>
          <a:xfrm>
            <a:off x="3097411" y="5729407"/>
            <a:ext cx="9467374" cy="508159"/>
          </a:xfrm>
          <a:prstGeom prst="rect">
            <a:avLst/>
          </a:prstGeom>
          <a:noFill/>
          <a:ln/>
        </p:spPr>
        <p:txBody>
          <a:bodyPr wrap="squar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Precision, recall, and user satisfaction rate are critical metrics demonstrating the effectiveness and efficiency of the gift recommendation system.</a:t>
            </a:r>
            <a:endParaRPr lang="en-US" sz="1250" dirty="0"/>
          </a:p>
        </p:txBody>
      </p:sp>
      <p:pic>
        <p:nvPicPr>
          <p:cNvPr id="16" name="Image 4" descr="preencoded.png">    </p:cNvPr>
          <p:cNvPicPr>
            <a:picLocks noChangeAspect="1"/>
          </p:cNvPicPr>
          <p:nvPr/>
        </p:nvPicPr>
        <p:blipFill>
          <a:blip r:embed="rId5"/>
          <a:stretch>
            <a:fillRect/>
          </a:stretch>
        </p:blipFill>
        <p:spPr>
          <a:xfrm>
            <a:off x="2065496" y="6497598"/>
            <a:ext cx="793790" cy="1270159"/>
          </a:xfrm>
          <a:prstGeom prst="rect">
            <a:avLst/>
          </a:prstGeom>
        </p:spPr>
      </p:pic>
      <p:sp>
        <p:nvSpPr>
          <p:cNvPr id="17" name="Text 10"/>
          <p:cNvSpPr/>
          <p:nvPr/>
        </p:nvSpPr>
        <p:spPr>
          <a:xfrm>
            <a:off x="3097411" y="6656308"/>
            <a:ext cx="1984653"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Metric Improvement</a:t>
            </a:r>
            <a:endParaRPr lang="en-US" sz="1563" dirty="0"/>
          </a:p>
        </p:txBody>
      </p:sp>
      <p:sp>
        <p:nvSpPr>
          <p:cNvPr id="18" name="Text 11"/>
          <p:cNvSpPr/>
          <p:nvPr/>
        </p:nvSpPr>
        <p:spPr>
          <a:xfrm>
            <a:off x="3097411" y="6999565"/>
            <a:ext cx="9467374" cy="254079"/>
          </a:xfrm>
          <a:prstGeom prst="rect">
            <a:avLst/>
          </a:prstGeom>
          <a:noFill/>
          <a:ln/>
        </p:spPr>
        <p:txBody>
          <a:bodyPr wrap="non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Specific strategies and their impacts.</a:t>
            </a:r>
            <a:endParaRPr lang="en-US" sz="1250" dirty="0"/>
          </a:p>
        </p:txBody>
      </p:sp>
      <p:pic>
        <p:nvPicPr>
          <p:cNvPr id="19" name="Image 5" descr="preencoded.png">    </p:cNvPr>
          <p:cNvPicPr>
            <a:picLocks noChangeAspect="1"/>
          </p:cNvPicPr>
          <p:nvPr/>
        </p:nvPicPr>
        <p:blipFill>
          <a:blip r:embed="rId6"/>
          <a:stretch>
            <a:fillRect/>
          </a:stretch>
        </p:blipFill>
        <p:spPr>
          <a:xfrm>
            <a:off x="2065496" y="7767757"/>
            <a:ext cx="793790" cy="1270159"/>
          </a:xfrm>
          <a:prstGeom prst="rect">
            <a:avLst/>
          </a:prstGeom>
        </p:spPr>
      </p:pic>
      <p:sp>
        <p:nvSpPr>
          <p:cNvPr id="20" name="Text 12"/>
          <p:cNvSpPr/>
          <p:nvPr/>
        </p:nvSpPr>
        <p:spPr>
          <a:xfrm>
            <a:off x="3097411" y="7926467"/>
            <a:ext cx="1984653"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Deployment</a:t>
            </a:r>
            <a:endParaRPr lang="en-US" sz="1563" dirty="0"/>
          </a:p>
        </p:txBody>
      </p:sp>
      <p:sp>
        <p:nvSpPr>
          <p:cNvPr id="21" name="Text 13"/>
          <p:cNvSpPr/>
          <p:nvPr/>
        </p:nvSpPr>
        <p:spPr>
          <a:xfrm>
            <a:off x="3097411" y="8269724"/>
            <a:ext cx="9467374" cy="254079"/>
          </a:xfrm>
          <a:prstGeom prst="rect">
            <a:avLst/>
          </a:prstGeom>
          <a:noFill/>
          <a:ln/>
        </p:spPr>
        <p:txBody>
          <a:bodyPr wrap="non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Effective steps and tools for deploying the application.</a:t>
            </a:r>
            <a:endParaRPr lang="en-US" sz="1250" dirty="0"/>
          </a:p>
        </p:txBody>
      </p:sp>
      <p:pic>
        <p:nvPicPr>
          <p:cNvPr id="22" name="Image 6" descr="preencoded.png">    </p:cNvPr>
          <p:cNvPicPr>
            <a:picLocks noChangeAspect="1"/>
          </p:cNvPicPr>
          <p:nvPr/>
        </p:nvPicPr>
        <p:blipFill>
          <a:blip r:embed="rId7"/>
          <a:stretch>
            <a:fillRect/>
          </a:stretch>
        </p:blipFill>
        <p:spPr>
          <a:xfrm>
            <a:off x="2065496" y="9037915"/>
            <a:ext cx="793790" cy="1270159"/>
          </a:xfrm>
          <a:prstGeom prst="rect">
            <a:avLst/>
          </a:prstGeom>
        </p:spPr>
      </p:pic>
      <p:sp>
        <p:nvSpPr>
          <p:cNvPr id="23" name="Text 14"/>
          <p:cNvSpPr/>
          <p:nvPr/>
        </p:nvSpPr>
        <p:spPr>
          <a:xfrm>
            <a:off x="3097411" y="9196626"/>
            <a:ext cx="1984653" cy="248007"/>
          </a:xfrm>
          <a:prstGeom prst="rect">
            <a:avLst/>
          </a:prstGeom>
          <a:noFill/>
          <a:ln/>
        </p:spPr>
        <p:txBody>
          <a:bodyPr wrap="none" rtlCol="0" anchor="t"/>
          <a:lstStyle/>
          <a:p>
            <a:pPr algn="l" indent="0" marL="0">
              <a:lnSpc>
                <a:spcPts val="1953"/>
              </a:lnSpc>
              <a:buNone/>
            </a:pPr>
            <a:r>
              <a:rPr lang="en-US" sz="1563" dirty="0">
                <a:solidFill>
                  <a:srgbClr val="404155"/>
                </a:solidFill>
                <a:latin typeface="Corben" pitchFamily="34" charset="0"/>
                <a:ea typeface="Corben" pitchFamily="34" charset="-122"/>
                <a:cs typeface="Corben" pitchFamily="34" charset="-120"/>
              </a:rPr>
              <a:t>Future Work</a:t>
            </a:r>
            <a:endParaRPr lang="en-US" sz="1563" dirty="0"/>
          </a:p>
        </p:txBody>
      </p:sp>
      <p:sp>
        <p:nvSpPr>
          <p:cNvPr id="24" name="Text 15"/>
          <p:cNvSpPr/>
          <p:nvPr/>
        </p:nvSpPr>
        <p:spPr>
          <a:xfrm>
            <a:off x="3097411" y="9539883"/>
            <a:ext cx="9467374" cy="254079"/>
          </a:xfrm>
          <a:prstGeom prst="rect">
            <a:avLst/>
          </a:prstGeom>
          <a:noFill/>
          <a:ln/>
        </p:spPr>
        <p:txBody>
          <a:bodyPr wrap="none"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Vision for extending and enhancing the project.</a:t>
            </a:r>
            <a:endParaRPr lang="en-US" sz="1250" dirty="0"/>
          </a:p>
        </p:txBody>
      </p:sp>
      <p:pic>
        <p:nvPicPr>
          <p:cNvPr id="25"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3043118"/>
            <a:ext cx="5670590" cy="708779"/>
          </a:xfrm>
          <a:prstGeom prst="rect">
            <a:avLst/>
          </a:prstGeom>
          <a:noFill/>
          <a:ln/>
        </p:spPr>
        <p:txBody>
          <a:bodyPr wrap="none" rtlCol="0" anchor="t"/>
          <a:lstStyle/>
          <a:p>
            <a:pPr indent="0" marL="0">
              <a:lnSpc>
                <a:spcPts val="5581"/>
              </a:lnSpc>
              <a:buNone/>
            </a:pPr>
            <a:r>
              <a:rPr lang="en-US" sz="4465" dirty="0">
                <a:solidFill>
                  <a:srgbClr val="1B1B27"/>
                </a:solidFill>
                <a:latin typeface="Corben" pitchFamily="34" charset="0"/>
                <a:ea typeface="Corben" pitchFamily="34" charset="-122"/>
                <a:cs typeface="Corben" pitchFamily="34" charset="-120"/>
              </a:rPr>
              <a:t>Thank You!</a:t>
            </a:r>
            <a:endParaRPr lang="en-US" sz="4465" dirty="0"/>
          </a:p>
        </p:txBody>
      </p:sp>
      <p:sp>
        <p:nvSpPr>
          <p:cNvPr id="5" name="Text 2"/>
          <p:cNvSpPr/>
          <p:nvPr/>
        </p:nvSpPr>
        <p:spPr>
          <a:xfrm>
            <a:off x="793790" y="4205526"/>
            <a:ext cx="13042821" cy="362903"/>
          </a:xfrm>
          <a:prstGeom prst="rect">
            <a:avLst/>
          </a:prstGeom>
          <a:noFill/>
          <a:ln/>
        </p:spPr>
        <p:txBody>
          <a:bodyPr wrap="none" rtlCol="0" anchor="t"/>
          <a:lstStyle/>
          <a:p>
            <a:pPr indent="0" marL="0">
              <a:lnSpc>
                <a:spcPts val="2858"/>
              </a:lnSpc>
              <a:buNone/>
            </a:pPr>
            <a:endParaRPr lang="en-US" sz="1786" dirty="0"/>
          </a:p>
        </p:txBody>
      </p:sp>
      <p:sp>
        <p:nvSpPr>
          <p:cNvPr id="6" name="Text 3"/>
          <p:cNvSpPr/>
          <p:nvPr/>
        </p:nvSpPr>
        <p:spPr>
          <a:xfrm>
            <a:off x="793790" y="4823579"/>
            <a:ext cx="13042821" cy="362903"/>
          </a:xfrm>
          <a:prstGeom prst="rect">
            <a:avLst/>
          </a:prstGeom>
          <a:noFill/>
          <a:ln/>
        </p:spPr>
        <p:txBody>
          <a:bodyPr wrap="non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We're open to Q&amp;A now.</a:t>
            </a:r>
            <a:endParaRPr lang="en-US" sz="178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967740"/>
            <a:ext cx="5670590" cy="708779"/>
          </a:xfrm>
          <a:prstGeom prst="rect">
            <a:avLst/>
          </a:prstGeom>
          <a:noFill/>
          <a:ln/>
        </p:spPr>
        <p:txBody>
          <a:bodyPr wrap="none" rtlCol="0" anchor="t"/>
          <a:lstStyle/>
          <a:p>
            <a:pPr indent="0" marL="0">
              <a:lnSpc>
                <a:spcPts val="5581"/>
              </a:lnSpc>
              <a:buNone/>
            </a:pPr>
            <a:r>
              <a:rPr lang="en-US" sz="4465" dirty="0">
                <a:solidFill>
                  <a:srgbClr val="1B1B27"/>
                </a:solidFill>
                <a:latin typeface="Corben" pitchFamily="34" charset="0"/>
                <a:ea typeface="Corben" pitchFamily="34" charset="-122"/>
                <a:cs typeface="Corben" pitchFamily="34" charset="-120"/>
              </a:rPr>
              <a:t>Introduction</a:t>
            </a:r>
            <a:endParaRPr lang="en-US" sz="4465" dirty="0"/>
          </a:p>
        </p:txBody>
      </p:sp>
      <p:sp>
        <p:nvSpPr>
          <p:cNvPr id="5" name="Text 2"/>
          <p:cNvSpPr/>
          <p:nvPr/>
        </p:nvSpPr>
        <p:spPr>
          <a:xfrm>
            <a:off x="793790" y="2130147"/>
            <a:ext cx="13042821" cy="725805"/>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The objective of a gift recommendation system is to streamline the gift-giving process by suggesting personalized options that align with user preferences and historical data, enhancing satisfaction and efficiency</a:t>
            </a:r>
            <a:endParaRPr lang="en-US" sz="1786" dirty="0"/>
          </a:p>
        </p:txBody>
      </p:sp>
      <p:pic>
        <p:nvPicPr>
          <p:cNvPr id="6" name="Image 1" descr="preencoded.png">    </p:cNvPr>
          <p:cNvPicPr>
            <a:picLocks noChangeAspect="1"/>
          </p:cNvPicPr>
          <p:nvPr/>
        </p:nvPicPr>
        <p:blipFill>
          <a:blip r:embed="rId2"/>
          <a:stretch>
            <a:fillRect/>
          </a:stretch>
        </p:blipFill>
        <p:spPr>
          <a:xfrm>
            <a:off x="2570678" y="3111103"/>
            <a:ext cx="566976" cy="566976"/>
          </a:xfrm>
          <a:prstGeom prst="rect">
            <a:avLst/>
          </a:prstGeom>
        </p:spPr>
      </p:pic>
      <p:sp>
        <p:nvSpPr>
          <p:cNvPr id="7" name="Text 3"/>
          <p:cNvSpPr/>
          <p:nvPr/>
        </p:nvSpPr>
        <p:spPr>
          <a:xfrm>
            <a:off x="1153001" y="3904893"/>
            <a:ext cx="3402330" cy="425291"/>
          </a:xfrm>
          <a:prstGeom prst="rect">
            <a:avLst/>
          </a:prstGeom>
          <a:noFill/>
          <a:ln/>
        </p:spPr>
        <p:txBody>
          <a:bodyPr wrap="none" rtlCol="0" anchor="t"/>
          <a:lstStyle/>
          <a:p>
            <a:pPr algn="ctr" indent="0" marL="0">
              <a:lnSpc>
                <a:spcPts val="3349"/>
              </a:lnSpc>
              <a:buNone/>
            </a:pPr>
            <a:r>
              <a:rPr lang="en-US" sz="2679" dirty="0">
                <a:solidFill>
                  <a:srgbClr val="404155"/>
                </a:solidFill>
                <a:latin typeface="Corben" pitchFamily="34" charset="0"/>
                <a:ea typeface="Corben" pitchFamily="34" charset="-122"/>
                <a:cs typeface="Corben" pitchFamily="34" charset="-120"/>
              </a:rPr>
              <a:t>Vision</a:t>
            </a:r>
            <a:endParaRPr lang="en-US" sz="2679" dirty="0"/>
          </a:p>
        </p:txBody>
      </p:sp>
      <p:sp>
        <p:nvSpPr>
          <p:cNvPr id="8" name="Text 4"/>
          <p:cNvSpPr/>
          <p:nvPr/>
        </p:nvSpPr>
        <p:spPr>
          <a:xfrm>
            <a:off x="793790" y="4466273"/>
            <a:ext cx="4120753" cy="1814513"/>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To build an accurate  platform for personalized gift recommendations, enhancing the joy of giving by ensuring every gift is meaningful and cherished.</a:t>
            </a:r>
            <a:endParaRPr lang="en-US" sz="1786" dirty="0"/>
          </a:p>
        </p:txBody>
      </p:sp>
      <p:pic>
        <p:nvPicPr>
          <p:cNvPr id="9" name="Image 2" descr="preencoded.png">    </p:cNvPr>
          <p:cNvPicPr>
            <a:picLocks noChangeAspect="1"/>
          </p:cNvPicPr>
          <p:nvPr/>
        </p:nvPicPr>
        <p:blipFill>
          <a:blip r:embed="rId3"/>
          <a:stretch>
            <a:fillRect/>
          </a:stretch>
        </p:blipFill>
        <p:spPr>
          <a:xfrm>
            <a:off x="7031593" y="3111103"/>
            <a:ext cx="566976" cy="566976"/>
          </a:xfrm>
          <a:prstGeom prst="rect">
            <a:avLst/>
          </a:prstGeom>
        </p:spPr>
      </p:pic>
      <p:sp>
        <p:nvSpPr>
          <p:cNvPr id="10" name="Text 5"/>
          <p:cNvSpPr/>
          <p:nvPr/>
        </p:nvSpPr>
        <p:spPr>
          <a:xfrm>
            <a:off x="5613916" y="3904893"/>
            <a:ext cx="3402330" cy="425291"/>
          </a:xfrm>
          <a:prstGeom prst="rect">
            <a:avLst/>
          </a:prstGeom>
          <a:noFill/>
          <a:ln/>
        </p:spPr>
        <p:txBody>
          <a:bodyPr wrap="none" rtlCol="0" anchor="t"/>
          <a:lstStyle/>
          <a:p>
            <a:pPr algn="ctr" indent="0" marL="0">
              <a:lnSpc>
                <a:spcPts val="3349"/>
              </a:lnSpc>
              <a:buNone/>
            </a:pPr>
            <a:r>
              <a:rPr lang="en-US" sz="2679" dirty="0">
                <a:solidFill>
                  <a:srgbClr val="404155"/>
                </a:solidFill>
                <a:latin typeface="Corben" pitchFamily="34" charset="0"/>
                <a:ea typeface="Corben" pitchFamily="34" charset="-122"/>
                <a:cs typeface="Corben" pitchFamily="34" charset="-120"/>
              </a:rPr>
              <a:t>Goal</a:t>
            </a:r>
            <a:endParaRPr lang="en-US" sz="2679" dirty="0"/>
          </a:p>
        </p:txBody>
      </p:sp>
      <p:sp>
        <p:nvSpPr>
          <p:cNvPr id="11" name="Text 6"/>
          <p:cNvSpPr/>
          <p:nvPr/>
        </p:nvSpPr>
        <p:spPr>
          <a:xfrm>
            <a:off x="5254704" y="4466273"/>
            <a:ext cx="4120872" cy="1451610"/>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To achieve a 90% satisfaction rate among users by providing accurate and personalized gift recommendations.</a:t>
            </a:r>
            <a:endParaRPr lang="en-US" sz="1786" dirty="0"/>
          </a:p>
        </p:txBody>
      </p:sp>
      <p:pic>
        <p:nvPicPr>
          <p:cNvPr id="12" name="Image 3" descr="preencoded.png">    </p:cNvPr>
          <p:cNvPicPr>
            <a:picLocks noChangeAspect="1"/>
          </p:cNvPicPr>
          <p:nvPr/>
        </p:nvPicPr>
        <p:blipFill>
          <a:blip r:embed="rId4"/>
          <a:stretch>
            <a:fillRect/>
          </a:stretch>
        </p:blipFill>
        <p:spPr>
          <a:xfrm>
            <a:off x="11492627" y="3111103"/>
            <a:ext cx="566976" cy="566976"/>
          </a:xfrm>
          <a:prstGeom prst="rect">
            <a:avLst/>
          </a:prstGeom>
        </p:spPr>
      </p:pic>
      <p:sp>
        <p:nvSpPr>
          <p:cNvPr id="13" name="Text 7"/>
          <p:cNvSpPr/>
          <p:nvPr/>
        </p:nvSpPr>
        <p:spPr>
          <a:xfrm>
            <a:off x="10074950" y="3904893"/>
            <a:ext cx="3402330" cy="425291"/>
          </a:xfrm>
          <a:prstGeom prst="rect">
            <a:avLst/>
          </a:prstGeom>
          <a:noFill/>
          <a:ln/>
        </p:spPr>
        <p:txBody>
          <a:bodyPr wrap="none" rtlCol="0" anchor="t"/>
          <a:lstStyle/>
          <a:p>
            <a:pPr algn="ctr" indent="0" marL="0">
              <a:lnSpc>
                <a:spcPts val="3349"/>
              </a:lnSpc>
              <a:buNone/>
            </a:pPr>
            <a:r>
              <a:rPr lang="en-US" sz="2679" dirty="0">
                <a:solidFill>
                  <a:srgbClr val="404155"/>
                </a:solidFill>
                <a:latin typeface="Corben" pitchFamily="34" charset="0"/>
                <a:ea typeface="Corben" pitchFamily="34" charset="-122"/>
                <a:cs typeface="Corben" pitchFamily="34" charset="-120"/>
              </a:rPr>
              <a:t>Strategy</a:t>
            </a:r>
            <a:endParaRPr lang="en-US" sz="2679" dirty="0"/>
          </a:p>
        </p:txBody>
      </p:sp>
      <p:sp>
        <p:nvSpPr>
          <p:cNvPr id="14" name="Text 8"/>
          <p:cNvSpPr/>
          <p:nvPr/>
        </p:nvSpPr>
        <p:spPr>
          <a:xfrm>
            <a:off x="9715738" y="4466273"/>
            <a:ext cx="4120872" cy="2177415"/>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Leverage advanced AI algorithms to analyze user preferences and behavior, continuously refining our recommendations to ensure highly personalized and accurate gift suggestions.</a:t>
            </a:r>
            <a:endParaRPr lang="en-US" sz="1786" dirty="0"/>
          </a:p>
        </p:txBody>
      </p:sp>
      <p:sp>
        <p:nvSpPr>
          <p:cNvPr id="15" name="Text 9"/>
          <p:cNvSpPr/>
          <p:nvPr/>
        </p:nvSpPr>
        <p:spPr>
          <a:xfrm>
            <a:off x="793790" y="6898838"/>
            <a:ext cx="13042821" cy="362903"/>
          </a:xfrm>
          <a:prstGeom prst="rect">
            <a:avLst/>
          </a:prstGeom>
          <a:noFill/>
          <a:ln/>
        </p:spPr>
        <p:txBody>
          <a:bodyPr wrap="none" rtlCol="0" anchor="t"/>
          <a:lstStyle/>
          <a:p>
            <a:pPr indent="0" marL="0">
              <a:lnSpc>
                <a:spcPts val="2858"/>
              </a:lnSpc>
              <a:buNone/>
            </a:pPr>
            <a:endParaRPr lang="en-US" sz="1786"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2821900"/>
            <a:ext cx="8433554" cy="425291"/>
          </a:xfrm>
          <a:prstGeom prst="rect">
            <a:avLst/>
          </a:prstGeom>
          <a:noFill/>
          <a:ln/>
        </p:spPr>
        <p:txBody>
          <a:bodyPr wrap="none" rtlCol="0" anchor="t"/>
          <a:lstStyle/>
          <a:p>
            <a:pPr indent="0" marL="0">
              <a:lnSpc>
                <a:spcPts val="3349"/>
              </a:lnSpc>
              <a:buNone/>
            </a:pPr>
            <a:r>
              <a:rPr lang="en-US" sz="2679" dirty="0">
                <a:solidFill>
                  <a:srgbClr val="1B1B27"/>
                </a:solidFill>
                <a:latin typeface="Corben" pitchFamily="34" charset="0"/>
                <a:ea typeface="Corben" pitchFamily="34" charset="-122"/>
                <a:cs typeface="Corben" pitchFamily="34" charset="-120"/>
              </a:rPr>
              <a:t>Importance and Relevance to the Course and Industry</a:t>
            </a:r>
            <a:endParaRPr lang="en-US" sz="2679" dirty="0"/>
          </a:p>
        </p:txBody>
      </p:sp>
      <p:sp>
        <p:nvSpPr>
          <p:cNvPr id="5" name="Shape 2"/>
          <p:cNvSpPr/>
          <p:nvPr/>
        </p:nvSpPr>
        <p:spPr>
          <a:xfrm>
            <a:off x="793790" y="3955971"/>
            <a:ext cx="510302" cy="510302"/>
          </a:xfrm>
          <a:prstGeom prst="roundRect">
            <a:avLst>
              <a:gd name="adj" fmla="val 18669"/>
            </a:avLst>
          </a:prstGeom>
          <a:solidFill>
            <a:srgbClr val="D2D9F9"/>
          </a:solidFill>
          <a:ln w="7620">
            <a:solidFill>
              <a:srgbClr val="B8BFDF"/>
            </a:solidFill>
            <a:prstDash val="solid"/>
          </a:ln>
        </p:spPr>
      </p:sp>
      <p:sp>
        <p:nvSpPr>
          <p:cNvPr id="6" name="Text 3"/>
          <p:cNvSpPr/>
          <p:nvPr/>
        </p:nvSpPr>
        <p:spPr>
          <a:xfrm>
            <a:off x="998696" y="4040981"/>
            <a:ext cx="100489"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1</a:t>
            </a:r>
            <a:endParaRPr lang="en-US" sz="2679" dirty="0"/>
          </a:p>
        </p:txBody>
      </p:sp>
      <p:sp>
        <p:nvSpPr>
          <p:cNvPr id="7" name="Text 4"/>
          <p:cNvSpPr/>
          <p:nvPr/>
        </p:nvSpPr>
        <p:spPr>
          <a:xfrm>
            <a:off x="1530906" y="3955971"/>
            <a:ext cx="5670947" cy="1451610"/>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This project integrates advanced AI and data analytics, aligning with course objectives of practical application of machine learning and software development</a:t>
            </a:r>
            <a:endParaRPr lang="en-US" sz="1786" dirty="0"/>
          </a:p>
        </p:txBody>
      </p:sp>
      <p:sp>
        <p:nvSpPr>
          <p:cNvPr id="8" name="Shape 5"/>
          <p:cNvSpPr/>
          <p:nvPr/>
        </p:nvSpPr>
        <p:spPr>
          <a:xfrm>
            <a:off x="7428667" y="3955971"/>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7595116" y="4040981"/>
            <a:ext cx="177403"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2</a:t>
            </a:r>
            <a:endParaRPr lang="en-US" sz="2679" dirty="0"/>
          </a:p>
        </p:txBody>
      </p:sp>
      <p:sp>
        <p:nvSpPr>
          <p:cNvPr id="10" name="Text 7"/>
          <p:cNvSpPr/>
          <p:nvPr/>
        </p:nvSpPr>
        <p:spPr>
          <a:xfrm>
            <a:off x="8165783" y="3955971"/>
            <a:ext cx="5670947" cy="1451610"/>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It addresses industry needs for personalized user experiences and enhances e-commerce by simplifying the gift-giving process, making it highly relevant and impactful.</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Shape 1"/>
          <p:cNvSpPr/>
          <p:nvPr/>
        </p:nvSpPr>
        <p:spPr>
          <a:xfrm>
            <a:off x="793790" y="2692360"/>
            <a:ext cx="6408063" cy="2844760"/>
          </a:xfrm>
          <a:prstGeom prst="roundRect">
            <a:avLst>
              <a:gd name="adj" fmla="val 3349"/>
            </a:avLst>
          </a:prstGeom>
          <a:solidFill>
            <a:srgbClr val="D2D9F9"/>
          </a:solidFill>
          <a:ln w="7620">
            <a:solidFill>
              <a:srgbClr val="B8BFDF"/>
            </a:solidFill>
            <a:prstDash val="solid"/>
          </a:ln>
        </p:spPr>
      </p:sp>
      <p:sp>
        <p:nvSpPr>
          <p:cNvPr id="5" name="Text 2"/>
          <p:cNvSpPr/>
          <p:nvPr/>
        </p:nvSpPr>
        <p:spPr>
          <a:xfrm>
            <a:off x="1028224" y="2926794"/>
            <a:ext cx="3402330" cy="425291"/>
          </a:xfrm>
          <a:prstGeom prst="rect">
            <a:avLst/>
          </a:prstGeom>
          <a:noFill/>
          <a:ln/>
        </p:spPr>
        <p:txBody>
          <a:bodyPr wrap="none" rtlCol="0" anchor="t"/>
          <a:lstStyle/>
          <a:p>
            <a:pPr indent="0" marL="0">
              <a:lnSpc>
                <a:spcPts val="3349"/>
              </a:lnSpc>
              <a:buNone/>
            </a:pPr>
            <a:r>
              <a:rPr lang="en-US" sz="2679" dirty="0">
                <a:solidFill>
                  <a:srgbClr val="404155"/>
                </a:solidFill>
                <a:latin typeface="Corben" pitchFamily="34" charset="0"/>
                <a:ea typeface="Corben" pitchFamily="34" charset="-122"/>
                <a:cs typeface="Corben" pitchFamily="34" charset="-120"/>
              </a:rPr>
              <a:t>Project Description:</a:t>
            </a:r>
            <a:endParaRPr lang="en-US" sz="2679" dirty="0"/>
          </a:p>
        </p:txBody>
      </p:sp>
      <p:sp>
        <p:nvSpPr>
          <p:cNvPr id="6" name="Text 3"/>
          <p:cNvSpPr/>
          <p:nvPr/>
        </p:nvSpPr>
        <p:spPr>
          <a:xfrm>
            <a:off x="1028224" y="3488174"/>
            <a:ext cx="5939195" cy="1814513"/>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The Gift Recommendation System uses machine learning to suggest personalized gifts based on user input, analyzing historical data and preferences. It features a user-friendly interface for specifying criteria like budget and interests.</a:t>
            </a:r>
            <a:endParaRPr lang="en-US" sz="1786" dirty="0"/>
          </a:p>
        </p:txBody>
      </p:sp>
      <p:sp>
        <p:nvSpPr>
          <p:cNvPr id="7" name="Shape 4"/>
          <p:cNvSpPr/>
          <p:nvPr/>
        </p:nvSpPr>
        <p:spPr>
          <a:xfrm>
            <a:off x="7428667" y="2692360"/>
            <a:ext cx="6408063" cy="2844760"/>
          </a:xfrm>
          <a:prstGeom prst="roundRect">
            <a:avLst>
              <a:gd name="adj" fmla="val 3349"/>
            </a:avLst>
          </a:prstGeom>
          <a:solidFill>
            <a:srgbClr val="D2D9F9"/>
          </a:solidFill>
          <a:ln w="7620">
            <a:solidFill>
              <a:srgbClr val="B8BFDF"/>
            </a:solidFill>
            <a:prstDash val="solid"/>
          </a:ln>
        </p:spPr>
      </p:sp>
      <p:sp>
        <p:nvSpPr>
          <p:cNvPr id="8" name="Text 5"/>
          <p:cNvSpPr/>
          <p:nvPr/>
        </p:nvSpPr>
        <p:spPr>
          <a:xfrm>
            <a:off x="7663101" y="2926794"/>
            <a:ext cx="5173266" cy="425291"/>
          </a:xfrm>
          <a:prstGeom prst="rect">
            <a:avLst/>
          </a:prstGeom>
          <a:noFill/>
          <a:ln/>
        </p:spPr>
        <p:txBody>
          <a:bodyPr wrap="none" rtlCol="0" anchor="t"/>
          <a:lstStyle/>
          <a:p>
            <a:pPr indent="0" marL="0">
              <a:lnSpc>
                <a:spcPts val="3349"/>
              </a:lnSpc>
              <a:buNone/>
            </a:pPr>
            <a:r>
              <a:rPr lang="en-US" sz="2679" dirty="0">
                <a:solidFill>
                  <a:srgbClr val="404155"/>
                </a:solidFill>
                <a:latin typeface="Corben" pitchFamily="34" charset="0"/>
                <a:ea typeface="Corben" pitchFamily="34" charset="-122"/>
                <a:cs typeface="Corben" pitchFamily="34" charset="-120"/>
              </a:rPr>
              <a:t>Specific Problem Aimed to Solve:</a:t>
            </a:r>
            <a:endParaRPr lang="en-US" sz="2679" dirty="0"/>
          </a:p>
        </p:txBody>
      </p:sp>
      <p:sp>
        <p:nvSpPr>
          <p:cNvPr id="9" name="Text 6"/>
          <p:cNvSpPr/>
          <p:nvPr/>
        </p:nvSpPr>
        <p:spPr>
          <a:xfrm>
            <a:off x="7663101" y="3488174"/>
            <a:ext cx="5939195" cy="1814513"/>
          </a:xfrm>
          <a:prstGeom prst="rect">
            <a:avLst/>
          </a:prstGeom>
          <a:noFill/>
          <a:ln/>
        </p:spPr>
        <p:txBody>
          <a:bodyPr wrap="square" rtlCol="0" anchor="t"/>
          <a:lstStyle/>
          <a:p>
            <a:pPr indent="0" marL="0">
              <a:lnSpc>
                <a:spcPts val="2858"/>
              </a:lnSpc>
              <a:buNone/>
            </a:pPr>
            <a:r>
              <a:rPr lang="en-US" sz="1786" dirty="0">
                <a:solidFill>
                  <a:srgbClr val="404155"/>
                </a:solidFill>
                <a:latin typeface="Nobile" pitchFamily="34" charset="0"/>
                <a:ea typeface="Nobile" pitchFamily="34" charset="-122"/>
                <a:cs typeface="Nobile" pitchFamily="34" charset="-120"/>
              </a:rPr>
              <a:t>The system simplifies the stressful process of finding suitable gifts by providing tailored suggestions that match the recipient's tastes and preferences. This reduces uncertainty and decision fatigue, enhancing the gift-giving experience.</a:t>
            </a:r>
            <a:endParaRPr lang="en-US" sz="1786"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1702118"/>
            <a:ext cx="3402330" cy="425291"/>
          </a:xfrm>
          <a:prstGeom prst="rect">
            <a:avLst/>
          </a:prstGeom>
          <a:noFill/>
          <a:ln/>
        </p:spPr>
        <p:txBody>
          <a:bodyPr wrap="none" rtlCol="0" anchor="t"/>
          <a:lstStyle/>
          <a:p>
            <a:pPr indent="0" marL="0">
              <a:lnSpc>
                <a:spcPts val="3349"/>
              </a:lnSpc>
              <a:buNone/>
            </a:pPr>
            <a:r>
              <a:rPr lang="en-US" sz="2679" dirty="0">
                <a:solidFill>
                  <a:srgbClr val="1B1B27"/>
                </a:solidFill>
                <a:latin typeface="Corben" pitchFamily="34" charset="0"/>
                <a:ea typeface="Corben" pitchFamily="34" charset="-122"/>
                <a:cs typeface="Corben" pitchFamily="34" charset="-120"/>
              </a:rPr>
              <a:t>Scope of the Project:</a:t>
            </a:r>
            <a:endParaRPr lang="en-US" sz="2679" dirty="0"/>
          </a:p>
        </p:txBody>
      </p:sp>
      <p:sp>
        <p:nvSpPr>
          <p:cNvPr id="5" name="Shape 2"/>
          <p:cNvSpPr/>
          <p:nvPr/>
        </p:nvSpPr>
        <p:spPr>
          <a:xfrm>
            <a:off x="793790" y="2921198"/>
            <a:ext cx="13042821" cy="28337"/>
          </a:xfrm>
          <a:prstGeom prst="roundRect">
            <a:avLst>
              <a:gd name="adj" fmla="val 336195"/>
            </a:avLst>
          </a:prstGeom>
          <a:solidFill>
            <a:srgbClr val="B8BFDF"/>
          </a:solidFill>
          <a:ln/>
        </p:spPr>
      </p:sp>
      <p:sp>
        <p:nvSpPr>
          <p:cNvPr id="6" name="Shape 3"/>
          <p:cNvSpPr/>
          <p:nvPr/>
        </p:nvSpPr>
        <p:spPr>
          <a:xfrm>
            <a:off x="1752124" y="2666048"/>
            <a:ext cx="510302" cy="510302"/>
          </a:xfrm>
          <a:prstGeom prst="roundRect">
            <a:avLst>
              <a:gd name="adj" fmla="val 18669"/>
            </a:avLst>
          </a:prstGeom>
          <a:solidFill>
            <a:srgbClr val="D2D9F9"/>
          </a:solidFill>
          <a:ln w="7620">
            <a:solidFill>
              <a:srgbClr val="B8BFDF"/>
            </a:solidFill>
            <a:prstDash val="solid"/>
          </a:ln>
        </p:spPr>
      </p:sp>
      <p:sp>
        <p:nvSpPr>
          <p:cNvPr id="7" name="Text 4"/>
          <p:cNvSpPr/>
          <p:nvPr/>
        </p:nvSpPr>
        <p:spPr>
          <a:xfrm>
            <a:off x="1957030" y="2751058"/>
            <a:ext cx="100489"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1</a:t>
            </a:r>
            <a:endParaRPr lang="en-US" sz="2679" dirty="0"/>
          </a:p>
        </p:txBody>
      </p:sp>
      <p:sp>
        <p:nvSpPr>
          <p:cNvPr id="8" name="Text 5"/>
          <p:cNvSpPr/>
          <p:nvPr/>
        </p:nvSpPr>
        <p:spPr>
          <a:xfrm>
            <a:off x="1020604" y="3488174"/>
            <a:ext cx="1973461" cy="725805"/>
          </a:xfrm>
          <a:prstGeom prst="rect">
            <a:avLst/>
          </a:prstGeom>
          <a:noFill/>
          <a:ln/>
        </p:spPr>
        <p:txBody>
          <a:bodyPr wrap="square" rtlCol="0" anchor="t"/>
          <a:lstStyle/>
          <a:p>
            <a:pPr algn="l" indent="0" marL="0">
              <a:lnSpc>
                <a:spcPts val="2858"/>
              </a:lnSpc>
              <a:buNone/>
            </a:pPr>
            <a:r>
              <a:rPr lang="en-US" sz="1786" b="1" dirty="0">
                <a:solidFill>
                  <a:srgbClr val="404155"/>
                </a:solidFill>
                <a:latin typeface="Nobile" pitchFamily="34" charset="0"/>
                <a:ea typeface="Nobile" pitchFamily="34" charset="-122"/>
                <a:cs typeface="Nobile" pitchFamily="34" charset="-120"/>
              </a:rPr>
              <a:t>User Interface Development</a:t>
            </a:r>
            <a:endParaRPr lang="en-US" sz="1786" dirty="0"/>
          </a:p>
        </p:txBody>
      </p:sp>
      <p:sp>
        <p:nvSpPr>
          <p:cNvPr id="9" name="Text 6"/>
          <p:cNvSpPr/>
          <p:nvPr/>
        </p:nvSpPr>
        <p:spPr>
          <a:xfrm>
            <a:off x="1020604" y="4350068"/>
            <a:ext cx="1973461" cy="2177415"/>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Design an intuitive, responsive application for users to specify gift criteria.</a:t>
            </a:r>
            <a:endParaRPr lang="en-US" sz="1786" dirty="0"/>
          </a:p>
        </p:txBody>
      </p:sp>
      <p:sp>
        <p:nvSpPr>
          <p:cNvPr id="10" name="Shape 7"/>
          <p:cNvSpPr/>
          <p:nvPr/>
        </p:nvSpPr>
        <p:spPr>
          <a:xfrm>
            <a:off x="4406027" y="2666048"/>
            <a:ext cx="510302" cy="510302"/>
          </a:xfrm>
          <a:prstGeom prst="roundRect">
            <a:avLst>
              <a:gd name="adj" fmla="val 18669"/>
            </a:avLst>
          </a:prstGeom>
          <a:solidFill>
            <a:srgbClr val="D2D9F9"/>
          </a:solidFill>
          <a:ln w="7620">
            <a:solidFill>
              <a:srgbClr val="B8BFDF"/>
            </a:solidFill>
            <a:prstDash val="solid"/>
          </a:ln>
        </p:spPr>
      </p:sp>
      <p:sp>
        <p:nvSpPr>
          <p:cNvPr id="11" name="Text 8"/>
          <p:cNvSpPr/>
          <p:nvPr/>
        </p:nvSpPr>
        <p:spPr>
          <a:xfrm>
            <a:off x="4572476" y="2751058"/>
            <a:ext cx="177403"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2</a:t>
            </a:r>
            <a:endParaRPr lang="en-US" sz="2679" dirty="0"/>
          </a:p>
        </p:txBody>
      </p:sp>
      <p:sp>
        <p:nvSpPr>
          <p:cNvPr id="12" name="Text 9"/>
          <p:cNvSpPr/>
          <p:nvPr/>
        </p:nvSpPr>
        <p:spPr>
          <a:xfrm>
            <a:off x="3674507" y="3488174"/>
            <a:ext cx="1973461"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Data Collection and Analysis</a:t>
            </a:r>
            <a:endParaRPr lang="en-US" sz="1786" dirty="0"/>
          </a:p>
        </p:txBody>
      </p:sp>
      <p:sp>
        <p:nvSpPr>
          <p:cNvPr id="13" name="Text 10"/>
          <p:cNvSpPr/>
          <p:nvPr/>
        </p:nvSpPr>
        <p:spPr>
          <a:xfrm>
            <a:off x="3674507" y="4350068"/>
            <a:ext cx="1973461" cy="1814513"/>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Gather and update data on user preferences and purchasing patterns. </a:t>
            </a:r>
            <a:endParaRPr lang="en-US" sz="1786" dirty="0"/>
          </a:p>
        </p:txBody>
      </p:sp>
      <p:sp>
        <p:nvSpPr>
          <p:cNvPr id="14" name="Shape 11"/>
          <p:cNvSpPr/>
          <p:nvPr/>
        </p:nvSpPr>
        <p:spPr>
          <a:xfrm>
            <a:off x="7059930" y="2666048"/>
            <a:ext cx="510302" cy="510302"/>
          </a:xfrm>
          <a:prstGeom prst="roundRect">
            <a:avLst>
              <a:gd name="adj" fmla="val 18669"/>
            </a:avLst>
          </a:prstGeom>
          <a:solidFill>
            <a:srgbClr val="D2D9F9"/>
          </a:solidFill>
          <a:ln w="7620">
            <a:solidFill>
              <a:srgbClr val="B8BFDF"/>
            </a:solidFill>
            <a:prstDash val="solid"/>
          </a:ln>
        </p:spPr>
      </p:sp>
      <p:sp>
        <p:nvSpPr>
          <p:cNvPr id="15" name="Text 12"/>
          <p:cNvSpPr/>
          <p:nvPr/>
        </p:nvSpPr>
        <p:spPr>
          <a:xfrm>
            <a:off x="7219474" y="2751058"/>
            <a:ext cx="191095"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3</a:t>
            </a:r>
            <a:endParaRPr lang="en-US" sz="2679" dirty="0"/>
          </a:p>
        </p:txBody>
      </p:sp>
      <p:sp>
        <p:nvSpPr>
          <p:cNvPr id="16" name="Text 13"/>
          <p:cNvSpPr/>
          <p:nvPr/>
        </p:nvSpPr>
        <p:spPr>
          <a:xfrm>
            <a:off x="6328410" y="3488174"/>
            <a:ext cx="1973461"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Algorithm Implementation</a:t>
            </a:r>
            <a:endParaRPr lang="en-US" sz="1786" dirty="0"/>
          </a:p>
        </p:txBody>
      </p:sp>
      <p:sp>
        <p:nvSpPr>
          <p:cNvPr id="17" name="Text 14"/>
          <p:cNvSpPr/>
          <p:nvPr/>
        </p:nvSpPr>
        <p:spPr>
          <a:xfrm>
            <a:off x="6328410" y="4350068"/>
            <a:ext cx="1973461" cy="1814513"/>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Develop machine learning algorithms to predict and recommend gifts</a:t>
            </a:r>
            <a:endParaRPr lang="en-US" sz="1786" dirty="0"/>
          </a:p>
        </p:txBody>
      </p:sp>
      <p:sp>
        <p:nvSpPr>
          <p:cNvPr id="18" name="Shape 15"/>
          <p:cNvSpPr/>
          <p:nvPr/>
        </p:nvSpPr>
        <p:spPr>
          <a:xfrm>
            <a:off x="9713833" y="2666048"/>
            <a:ext cx="510302" cy="510302"/>
          </a:xfrm>
          <a:prstGeom prst="roundRect">
            <a:avLst>
              <a:gd name="adj" fmla="val 18669"/>
            </a:avLst>
          </a:prstGeom>
          <a:solidFill>
            <a:srgbClr val="D2D9F9"/>
          </a:solidFill>
          <a:ln w="7620">
            <a:solidFill>
              <a:srgbClr val="B8BFDF"/>
            </a:solidFill>
            <a:prstDash val="solid"/>
          </a:ln>
        </p:spPr>
      </p:sp>
      <p:sp>
        <p:nvSpPr>
          <p:cNvPr id="19" name="Text 16"/>
          <p:cNvSpPr/>
          <p:nvPr/>
        </p:nvSpPr>
        <p:spPr>
          <a:xfrm>
            <a:off x="9882426" y="2751058"/>
            <a:ext cx="172998"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4</a:t>
            </a:r>
            <a:endParaRPr lang="en-US" sz="2679" dirty="0"/>
          </a:p>
        </p:txBody>
      </p:sp>
      <p:sp>
        <p:nvSpPr>
          <p:cNvPr id="20" name="Text 17"/>
          <p:cNvSpPr/>
          <p:nvPr/>
        </p:nvSpPr>
        <p:spPr>
          <a:xfrm>
            <a:off x="8982313" y="3488174"/>
            <a:ext cx="1973461"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Testing and Iteration</a:t>
            </a:r>
            <a:endParaRPr lang="en-US" sz="1786" dirty="0"/>
          </a:p>
        </p:txBody>
      </p:sp>
      <p:sp>
        <p:nvSpPr>
          <p:cNvPr id="21" name="Text 18"/>
          <p:cNvSpPr/>
          <p:nvPr/>
        </p:nvSpPr>
        <p:spPr>
          <a:xfrm>
            <a:off x="8982313" y="4350068"/>
            <a:ext cx="1973461" cy="1451610"/>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Conduct rigorous testing and gather user feedback</a:t>
            </a:r>
            <a:endParaRPr lang="en-US" sz="1786" dirty="0"/>
          </a:p>
        </p:txBody>
      </p:sp>
      <p:sp>
        <p:nvSpPr>
          <p:cNvPr id="22" name="Shape 19"/>
          <p:cNvSpPr/>
          <p:nvPr/>
        </p:nvSpPr>
        <p:spPr>
          <a:xfrm>
            <a:off x="12367855" y="2666048"/>
            <a:ext cx="510302" cy="510302"/>
          </a:xfrm>
          <a:prstGeom prst="roundRect">
            <a:avLst>
              <a:gd name="adj" fmla="val 18669"/>
            </a:avLst>
          </a:prstGeom>
          <a:solidFill>
            <a:srgbClr val="D2D9F9"/>
          </a:solidFill>
          <a:ln w="7620">
            <a:solidFill>
              <a:srgbClr val="B8BFDF"/>
            </a:solidFill>
            <a:prstDash val="solid"/>
          </a:ln>
        </p:spPr>
      </p:sp>
      <p:sp>
        <p:nvSpPr>
          <p:cNvPr id="23" name="Text 20"/>
          <p:cNvSpPr/>
          <p:nvPr/>
        </p:nvSpPr>
        <p:spPr>
          <a:xfrm>
            <a:off x="12527161" y="2751058"/>
            <a:ext cx="191572" cy="340281"/>
          </a:xfrm>
          <a:prstGeom prst="rect">
            <a:avLst/>
          </a:prstGeom>
          <a:noFill/>
          <a:ln/>
        </p:spPr>
        <p:txBody>
          <a:bodyPr wrap="none" rtlCol="0" anchor="t"/>
          <a:lstStyle/>
          <a:p>
            <a:pPr algn="ctr" indent="0" marL="0">
              <a:lnSpc>
                <a:spcPts val="2679"/>
              </a:lnSpc>
              <a:buNone/>
            </a:pPr>
            <a:r>
              <a:rPr lang="en-US" sz="2679" dirty="0">
                <a:solidFill>
                  <a:srgbClr val="404155"/>
                </a:solidFill>
                <a:latin typeface="Corben" pitchFamily="34" charset="0"/>
                <a:ea typeface="Corben" pitchFamily="34" charset="-122"/>
                <a:cs typeface="Corben" pitchFamily="34" charset="-120"/>
              </a:rPr>
              <a:t>5</a:t>
            </a:r>
            <a:endParaRPr lang="en-US" sz="2679" dirty="0"/>
          </a:p>
        </p:txBody>
      </p:sp>
      <p:sp>
        <p:nvSpPr>
          <p:cNvPr id="24" name="Text 21"/>
          <p:cNvSpPr/>
          <p:nvPr/>
        </p:nvSpPr>
        <p:spPr>
          <a:xfrm>
            <a:off x="11636216" y="3488174"/>
            <a:ext cx="1973580"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Integration and Deployment</a:t>
            </a:r>
            <a:endParaRPr lang="en-US" sz="1786" dirty="0"/>
          </a:p>
        </p:txBody>
      </p:sp>
      <p:sp>
        <p:nvSpPr>
          <p:cNvPr id="25" name="Text 22"/>
          <p:cNvSpPr/>
          <p:nvPr/>
        </p:nvSpPr>
        <p:spPr>
          <a:xfrm>
            <a:off x="11636216" y="4350068"/>
            <a:ext cx="1973580" cy="1814513"/>
          </a:xfrm>
          <a:prstGeom prst="rect">
            <a:avLst/>
          </a:prstGeom>
          <a:noFill/>
          <a:ln/>
        </p:spPr>
        <p:txBody>
          <a:bodyPr wrap="square" rtlCol="0" anchor="t"/>
          <a:lstStyle/>
          <a:p>
            <a:pPr algn="ctr" indent="0" marL="0">
              <a:lnSpc>
                <a:spcPts val="2858"/>
              </a:lnSpc>
              <a:buNone/>
            </a:pPr>
            <a:r>
              <a:rPr lang="en-US" sz="1786" dirty="0">
                <a:solidFill>
                  <a:srgbClr val="404155"/>
                </a:solidFill>
                <a:latin typeface="Nobile" pitchFamily="34" charset="0"/>
                <a:ea typeface="Nobile" pitchFamily="34" charset="-122"/>
                <a:cs typeface="Nobile" pitchFamily="34" charset="-120"/>
              </a:rPr>
              <a:t>Integrate with e-commerce platforms or operate as a standalone app</a:t>
            </a:r>
            <a:endParaRPr lang="en-US" sz="1786"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942856"/>
            <a:ext cx="5670590" cy="708779"/>
          </a:xfrm>
          <a:prstGeom prst="rect">
            <a:avLst/>
          </a:prstGeom>
          <a:noFill/>
          <a:ln/>
        </p:spPr>
        <p:txBody>
          <a:bodyPr wrap="none" rtlCol="0" anchor="t"/>
          <a:lstStyle/>
          <a:p>
            <a:pPr indent="0" marL="0">
              <a:lnSpc>
                <a:spcPts val="5581"/>
              </a:lnSpc>
              <a:buNone/>
            </a:pPr>
            <a:r>
              <a:rPr lang="en-US" sz="4465" dirty="0">
                <a:solidFill>
                  <a:srgbClr val="1B1B27"/>
                </a:solidFill>
                <a:latin typeface="Corben" pitchFamily="34" charset="0"/>
                <a:ea typeface="Corben" pitchFamily="34" charset="-122"/>
                <a:cs typeface="Corben" pitchFamily="34" charset="-120"/>
              </a:rPr>
              <a:t>Project Architecture</a:t>
            </a:r>
            <a:endParaRPr lang="en-US" sz="4465" dirty="0"/>
          </a:p>
        </p:txBody>
      </p:sp>
      <p:pic>
        <p:nvPicPr>
          <p:cNvPr id="5" name="Image 1" descr="preencoded.png">    </p:cNvPr>
          <p:cNvPicPr>
            <a:picLocks noChangeAspect="1"/>
          </p:cNvPicPr>
          <p:nvPr/>
        </p:nvPicPr>
        <p:blipFill>
          <a:blip r:embed="rId2"/>
          <a:stretch>
            <a:fillRect/>
          </a:stretch>
        </p:blipFill>
        <p:spPr>
          <a:xfrm>
            <a:off x="793790" y="2105263"/>
            <a:ext cx="13042821" cy="5181481"/>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2141696"/>
            <a:ext cx="5670590" cy="708779"/>
          </a:xfrm>
          <a:prstGeom prst="rect">
            <a:avLst/>
          </a:prstGeom>
          <a:noFill/>
          <a:ln/>
        </p:spPr>
        <p:txBody>
          <a:bodyPr wrap="none" rtlCol="0" anchor="t"/>
          <a:lstStyle/>
          <a:p>
            <a:pPr indent="0" marL="0">
              <a:lnSpc>
                <a:spcPts val="5581"/>
              </a:lnSpc>
              <a:buNone/>
            </a:pPr>
            <a:r>
              <a:rPr lang="en-US" sz="4465" dirty="0">
                <a:solidFill>
                  <a:srgbClr val="1B1B27"/>
                </a:solidFill>
                <a:latin typeface="Corben" pitchFamily="34" charset="0"/>
                <a:ea typeface="Corben" pitchFamily="34" charset="-122"/>
                <a:cs typeface="Corben" pitchFamily="34" charset="-120"/>
              </a:rPr>
              <a:t>Project architecture</a:t>
            </a:r>
            <a:endParaRPr lang="en-US" sz="4465" dirty="0"/>
          </a:p>
        </p:txBody>
      </p:sp>
      <p:sp>
        <p:nvSpPr>
          <p:cNvPr id="5" name="Text 2"/>
          <p:cNvSpPr/>
          <p:nvPr/>
        </p:nvSpPr>
        <p:spPr>
          <a:xfrm>
            <a:off x="793790" y="3190637"/>
            <a:ext cx="4589383" cy="425291"/>
          </a:xfrm>
          <a:prstGeom prst="rect">
            <a:avLst/>
          </a:prstGeom>
          <a:noFill/>
          <a:ln/>
        </p:spPr>
        <p:txBody>
          <a:bodyPr wrap="none" rtlCol="0" anchor="t"/>
          <a:lstStyle/>
          <a:p>
            <a:pPr indent="0" marL="0">
              <a:lnSpc>
                <a:spcPts val="3349"/>
              </a:lnSpc>
              <a:buNone/>
            </a:pPr>
            <a:r>
              <a:rPr lang="en-US" sz="2679" dirty="0">
                <a:solidFill>
                  <a:srgbClr val="1B1B27"/>
                </a:solidFill>
                <a:latin typeface="Corben" pitchFamily="34" charset="0"/>
                <a:ea typeface="Corben" pitchFamily="34" charset="-122"/>
                <a:cs typeface="Corben" pitchFamily="34" charset="-120"/>
              </a:rPr>
              <a:t>Technologies and Tools Used:</a:t>
            </a:r>
            <a:endParaRPr lang="en-US" sz="2679" dirty="0"/>
          </a:p>
        </p:txBody>
      </p:sp>
      <p:sp>
        <p:nvSpPr>
          <p:cNvPr id="6" name="Text 3"/>
          <p:cNvSpPr/>
          <p:nvPr/>
        </p:nvSpPr>
        <p:spPr>
          <a:xfrm>
            <a:off x="1156692" y="3956090"/>
            <a:ext cx="12679918" cy="362903"/>
          </a:xfrm>
          <a:prstGeom prst="rect">
            <a:avLst/>
          </a:prstGeom>
          <a:noFill/>
          <a:ln/>
        </p:spPr>
        <p:txBody>
          <a:bodyPr wrap="non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Streamlit</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Interactive UI</a:t>
            </a:r>
            <a:endParaRPr lang="en-US" sz="1786" dirty="0"/>
          </a:p>
        </p:txBody>
      </p:sp>
      <p:sp>
        <p:nvSpPr>
          <p:cNvPr id="7" name="Text 4"/>
          <p:cNvSpPr/>
          <p:nvPr/>
        </p:nvSpPr>
        <p:spPr>
          <a:xfrm>
            <a:off x="1156692" y="4398288"/>
            <a:ext cx="12679918" cy="362903"/>
          </a:xfrm>
          <a:prstGeom prst="rect">
            <a:avLst/>
          </a:prstGeom>
          <a:noFill/>
          <a:ln/>
        </p:spPr>
        <p:txBody>
          <a:bodyPr wrap="non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OpenAI GPT-3.5 &amp; LangChain</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Natural language processing</a:t>
            </a:r>
            <a:endParaRPr lang="en-US" sz="1786" dirty="0"/>
          </a:p>
        </p:txBody>
      </p:sp>
      <p:sp>
        <p:nvSpPr>
          <p:cNvPr id="8" name="Text 5"/>
          <p:cNvSpPr/>
          <p:nvPr/>
        </p:nvSpPr>
        <p:spPr>
          <a:xfrm>
            <a:off x="1156692" y="4840486"/>
            <a:ext cx="12679918" cy="362903"/>
          </a:xfrm>
          <a:prstGeom prst="rect">
            <a:avLst/>
          </a:prstGeom>
          <a:noFill/>
          <a:ln/>
        </p:spPr>
        <p:txBody>
          <a:bodyPr wrap="non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Pinecone/Weaviate</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Vector databases</a:t>
            </a:r>
            <a:endParaRPr lang="en-US" sz="1786" dirty="0"/>
          </a:p>
        </p:txBody>
      </p:sp>
      <p:sp>
        <p:nvSpPr>
          <p:cNvPr id="9" name="Text 6"/>
          <p:cNvSpPr/>
          <p:nvPr/>
        </p:nvSpPr>
        <p:spPr>
          <a:xfrm>
            <a:off x="1156692" y="5282684"/>
            <a:ext cx="12679918" cy="362903"/>
          </a:xfrm>
          <a:prstGeom prst="rect">
            <a:avLst/>
          </a:prstGeom>
          <a:noFill/>
          <a:ln/>
        </p:spPr>
        <p:txBody>
          <a:bodyPr wrap="non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Python, Pandas, BeautifulSoup</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Data fetching and preprocessing</a:t>
            </a:r>
            <a:endParaRPr lang="en-US" sz="1786" dirty="0"/>
          </a:p>
        </p:txBody>
      </p:sp>
      <p:sp>
        <p:nvSpPr>
          <p:cNvPr id="10" name="Text 7"/>
          <p:cNvSpPr/>
          <p:nvPr/>
        </p:nvSpPr>
        <p:spPr>
          <a:xfrm>
            <a:off x="1156692" y="5724882"/>
            <a:ext cx="12679918" cy="362903"/>
          </a:xfrm>
          <a:prstGeom prst="rect">
            <a:avLst/>
          </a:prstGeom>
          <a:noFill/>
          <a:ln/>
        </p:spPr>
        <p:txBody>
          <a:bodyPr wrap="non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OpenAI API</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Prompt engineering</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1545"/>
            </a:avLst>
          </a:prstGeom>
          <a:solidFill>
            <a:srgbClr val="F9F9FF">
              <a:alpha val="85000"/>
            </a:srgbClr>
          </a:solidFill>
          <a:ln/>
        </p:spPr>
      </p:sp>
      <p:sp>
        <p:nvSpPr>
          <p:cNvPr id="6" name="Text 2"/>
          <p:cNvSpPr/>
          <p:nvPr/>
        </p:nvSpPr>
        <p:spPr>
          <a:xfrm>
            <a:off x="1475661" y="757833"/>
            <a:ext cx="4415433" cy="551974"/>
          </a:xfrm>
          <a:prstGeom prst="rect">
            <a:avLst/>
          </a:prstGeom>
          <a:noFill/>
          <a:ln/>
        </p:spPr>
        <p:txBody>
          <a:bodyPr wrap="none" rtlCol="0" anchor="t"/>
          <a:lstStyle/>
          <a:p>
            <a:pPr indent="0" marL="0">
              <a:lnSpc>
                <a:spcPts val="4346"/>
              </a:lnSpc>
              <a:buNone/>
            </a:pPr>
            <a:r>
              <a:rPr lang="en-US" sz="3477" dirty="0">
                <a:solidFill>
                  <a:srgbClr val="1B1B27"/>
                </a:solidFill>
                <a:latin typeface="Corben" pitchFamily="34" charset="0"/>
                <a:ea typeface="Corben" pitchFamily="34" charset="-122"/>
                <a:cs typeface="Corben" pitchFamily="34" charset="-120"/>
              </a:rPr>
              <a:t>Project Architecture</a:t>
            </a:r>
            <a:endParaRPr lang="en-US" sz="3477" dirty="0"/>
          </a:p>
        </p:txBody>
      </p:sp>
      <p:sp>
        <p:nvSpPr>
          <p:cNvPr id="7" name="Shape 3"/>
          <p:cNvSpPr/>
          <p:nvPr/>
        </p:nvSpPr>
        <p:spPr>
          <a:xfrm>
            <a:off x="1475661" y="1574721"/>
            <a:ext cx="11679079" cy="5896928"/>
          </a:xfrm>
          <a:prstGeom prst="roundRect">
            <a:avLst>
              <a:gd name="adj" fmla="val 1258"/>
            </a:avLst>
          </a:prstGeom>
          <a:noFill/>
          <a:ln w="7620">
            <a:solidFill>
              <a:srgbClr val="000000">
                <a:alpha val="8000"/>
              </a:srgbClr>
            </a:solidFill>
            <a:prstDash val="solid"/>
          </a:ln>
        </p:spPr>
      </p:sp>
      <p:sp>
        <p:nvSpPr>
          <p:cNvPr id="8" name="Shape 4"/>
          <p:cNvSpPr/>
          <p:nvPr/>
        </p:nvSpPr>
        <p:spPr>
          <a:xfrm>
            <a:off x="1483281" y="1582341"/>
            <a:ext cx="11663839" cy="509588"/>
          </a:xfrm>
          <a:prstGeom prst="rect">
            <a:avLst/>
          </a:prstGeom>
          <a:solidFill>
            <a:srgbClr val="FFFFFF">
              <a:alpha val="4000"/>
            </a:srgbClr>
          </a:solidFill>
          <a:ln/>
        </p:spPr>
      </p:sp>
      <p:sp>
        <p:nvSpPr>
          <p:cNvPr id="9" name="Text 5"/>
          <p:cNvSpPr/>
          <p:nvPr/>
        </p:nvSpPr>
        <p:spPr>
          <a:xfrm>
            <a:off x="1659850" y="1695926"/>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Component</a:t>
            </a:r>
            <a:endParaRPr lang="en-US" sz="1391" dirty="0"/>
          </a:p>
        </p:txBody>
      </p:sp>
      <p:sp>
        <p:nvSpPr>
          <p:cNvPr id="10" name="Text 6"/>
          <p:cNvSpPr/>
          <p:nvPr/>
        </p:nvSpPr>
        <p:spPr>
          <a:xfrm>
            <a:off x="7495580" y="1695926"/>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Description</a:t>
            </a:r>
            <a:endParaRPr lang="en-US" sz="1391" dirty="0"/>
          </a:p>
        </p:txBody>
      </p:sp>
      <p:sp>
        <p:nvSpPr>
          <p:cNvPr id="11" name="Shape 7"/>
          <p:cNvSpPr/>
          <p:nvPr/>
        </p:nvSpPr>
        <p:spPr>
          <a:xfrm>
            <a:off x="1483281" y="2091928"/>
            <a:ext cx="11663839" cy="1074420"/>
          </a:xfrm>
          <a:prstGeom prst="rect">
            <a:avLst/>
          </a:prstGeom>
          <a:solidFill>
            <a:srgbClr val="000000">
              <a:alpha val="4000"/>
            </a:srgbClr>
          </a:solidFill>
          <a:ln/>
        </p:spPr>
      </p:sp>
      <p:sp>
        <p:nvSpPr>
          <p:cNvPr id="12" name="Text 8"/>
          <p:cNvSpPr/>
          <p:nvPr/>
        </p:nvSpPr>
        <p:spPr>
          <a:xfrm>
            <a:off x="1659850" y="2205514"/>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User Interface</a:t>
            </a:r>
            <a:endParaRPr lang="en-US" sz="1391" dirty="0"/>
          </a:p>
        </p:txBody>
      </p:sp>
      <p:sp>
        <p:nvSpPr>
          <p:cNvPr id="13" name="Text 9"/>
          <p:cNvSpPr/>
          <p:nvPr/>
        </p:nvSpPr>
        <p:spPr>
          <a:xfrm>
            <a:off x="7495580" y="2205514"/>
            <a:ext cx="5474970" cy="847249"/>
          </a:xfrm>
          <a:prstGeom prst="rect">
            <a:avLst/>
          </a:prstGeom>
          <a:noFill/>
          <a:ln/>
        </p:spPr>
        <p:txBody>
          <a:bodyPr wrap="squar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A responsive web application built with Streamlit that allows users to specify their gift-giving criteria, such as budget, recipient's interests, and occasion.</a:t>
            </a:r>
            <a:endParaRPr lang="en-US" sz="1391" dirty="0"/>
          </a:p>
        </p:txBody>
      </p:sp>
      <p:sp>
        <p:nvSpPr>
          <p:cNvPr id="14" name="Shape 10"/>
          <p:cNvSpPr/>
          <p:nvPr/>
        </p:nvSpPr>
        <p:spPr>
          <a:xfrm>
            <a:off x="1483281" y="3166348"/>
            <a:ext cx="11663839" cy="1074420"/>
          </a:xfrm>
          <a:prstGeom prst="rect">
            <a:avLst/>
          </a:prstGeom>
          <a:solidFill>
            <a:srgbClr val="FFFFFF">
              <a:alpha val="4000"/>
            </a:srgbClr>
          </a:solidFill>
          <a:ln/>
        </p:spPr>
      </p:sp>
      <p:sp>
        <p:nvSpPr>
          <p:cNvPr id="15" name="Text 11"/>
          <p:cNvSpPr/>
          <p:nvPr/>
        </p:nvSpPr>
        <p:spPr>
          <a:xfrm>
            <a:off x="1659850" y="3279934"/>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Data Collection and Preprocessing</a:t>
            </a:r>
            <a:endParaRPr lang="en-US" sz="1391" dirty="0"/>
          </a:p>
        </p:txBody>
      </p:sp>
      <p:sp>
        <p:nvSpPr>
          <p:cNvPr id="16" name="Text 12"/>
          <p:cNvSpPr/>
          <p:nvPr/>
        </p:nvSpPr>
        <p:spPr>
          <a:xfrm>
            <a:off x="7495580" y="3279934"/>
            <a:ext cx="5474970" cy="847249"/>
          </a:xfrm>
          <a:prstGeom prst="rect">
            <a:avLst/>
          </a:prstGeom>
          <a:noFill/>
          <a:ln/>
        </p:spPr>
        <p:txBody>
          <a:bodyPr wrap="squar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A system that gathers data on user preferences, gift items, and purchasing patterns, and preprocesses the data for input into the recommendation model.</a:t>
            </a:r>
            <a:endParaRPr lang="en-US" sz="1391" dirty="0"/>
          </a:p>
        </p:txBody>
      </p:sp>
      <p:sp>
        <p:nvSpPr>
          <p:cNvPr id="17" name="Shape 13"/>
          <p:cNvSpPr/>
          <p:nvPr/>
        </p:nvSpPr>
        <p:spPr>
          <a:xfrm>
            <a:off x="1483281" y="4240768"/>
            <a:ext cx="11663839" cy="1074420"/>
          </a:xfrm>
          <a:prstGeom prst="rect">
            <a:avLst/>
          </a:prstGeom>
          <a:solidFill>
            <a:srgbClr val="000000">
              <a:alpha val="4000"/>
            </a:srgbClr>
          </a:solidFill>
          <a:ln/>
        </p:spPr>
      </p:sp>
      <p:sp>
        <p:nvSpPr>
          <p:cNvPr id="18" name="Text 14"/>
          <p:cNvSpPr/>
          <p:nvPr/>
        </p:nvSpPr>
        <p:spPr>
          <a:xfrm>
            <a:off x="1659850" y="4354354"/>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Recommendation Algorithm</a:t>
            </a:r>
            <a:endParaRPr lang="en-US" sz="1391" dirty="0"/>
          </a:p>
        </p:txBody>
      </p:sp>
      <p:sp>
        <p:nvSpPr>
          <p:cNvPr id="19" name="Text 15"/>
          <p:cNvSpPr/>
          <p:nvPr/>
        </p:nvSpPr>
        <p:spPr>
          <a:xfrm>
            <a:off x="7495580" y="4354354"/>
            <a:ext cx="5474970" cy="847249"/>
          </a:xfrm>
          <a:prstGeom prst="rect">
            <a:avLst/>
          </a:prstGeom>
          <a:noFill/>
          <a:ln/>
        </p:spPr>
        <p:txBody>
          <a:bodyPr wrap="squar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Machine learning models, such as those based on OpenAI GPT-3.5 and LangChain, that analyze the user input and past data to generate personalized gift recommendations.</a:t>
            </a:r>
            <a:endParaRPr lang="en-US" sz="1391" dirty="0"/>
          </a:p>
        </p:txBody>
      </p:sp>
      <p:sp>
        <p:nvSpPr>
          <p:cNvPr id="20" name="Shape 16"/>
          <p:cNvSpPr/>
          <p:nvPr/>
        </p:nvSpPr>
        <p:spPr>
          <a:xfrm>
            <a:off x="1483281" y="5315188"/>
            <a:ext cx="11663839" cy="1074420"/>
          </a:xfrm>
          <a:prstGeom prst="rect">
            <a:avLst/>
          </a:prstGeom>
          <a:solidFill>
            <a:srgbClr val="FFFFFF">
              <a:alpha val="4000"/>
            </a:srgbClr>
          </a:solidFill>
          <a:ln/>
        </p:spPr>
      </p:sp>
      <p:sp>
        <p:nvSpPr>
          <p:cNvPr id="21" name="Text 17"/>
          <p:cNvSpPr/>
          <p:nvPr/>
        </p:nvSpPr>
        <p:spPr>
          <a:xfrm>
            <a:off x="1659850" y="5428774"/>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Data Storage</a:t>
            </a:r>
            <a:endParaRPr lang="en-US" sz="1391" dirty="0"/>
          </a:p>
        </p:txBody>
      </p:sp>
      <p:sp>
        <p:nvSpPr>
          <p:cNvPr id="22" name="Text 18"/>
          <p:cNvSpPr/>
          <p:nvPr/>
        </p:nvSpPr>
        <p:spPr>
          <a:xfrm>
            <a:off x="7495580" y="5428774"/>
            <a:ext cx="5474970" cy="847249"/>
          </a:xfrm>
          <a:prstGeom prst="rect">
            <a:avLst/>
          </a:prstGeom>
          <a:noFill/>
          <a:ln/>
        </p:spPr>
        <p:txBody>
          <a:bodyPr wrap="squar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A vector database, such as Pinecone or Weaviate, to efficiently store and query the data used by the recommendation algorithm.</a:t>
            </a:r>
            <a:endParaRPr lang="en-US" sz="1391" dirty="0"/>
          </a:p>
        </p:txBody>
      </p:sp>
      <p:sp>
        <p:nvSpPr>
          <p:cNvPr id="23" name="Shape 19"/>
          <p:cNvSpPr/>
          <p:nvPr/>
        </p:nvSpPr>
        <p:spPr>
          <a:xfrm>
            <a:off x="1483281" y="6389608"/>
            <a:ext cx="11663839" cy="1074420"/>
          </a:xfrm>
          <a:prstGeom prst="rect">
            <a:avLst/>
          </a:prstGeom>
          <a:solidFill>
            <a:srgbClr val="000000">
              <a:alpha val="4000"/>
            </a:srgbClr>
          </a:solidFill>
          <a:ln/>
        </p:spPr>
      </p:sp>
      <p:sp>
        <p:nvSpPr>
          <p:cNvPr id="24" name="Text 20"/>
          <p:cNvSpPr/>
          <p:nvPr/>
        </p:nvSpPr>
        <p:spPr>
          <a:xfrm>
            <a:off x="1659850" y="6503194"/>
            <a:ext cx="5474970" cy="282416"/>
          </a:xfrm>
          <a:prstGeom prst="rect">
            <a:avLst/>
          </a:prstGeom>
          <a:noFill/>
          <a:ln/>
        </p:spPr>
        <p:txBody>
          <a:bodyPr wrap="non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Integration and Deployment</a:t>
            </a:r>
            <a:endParaRPr lang="en-US" sz="1391" dirty="0"/>
          </a:p>
        </p:txBody>
      </p:sp>
      <p:sp>
        <p:nvSpPr>
          <p:cNvPr id="25" name="Text 21"/>
          <p:cNvSpPr/>
          <p:nvPr/>
        </p:nvSpPr>
        <p:spPr>
          <a:xfrm>
            <a:off x="7495580" y="6503194"/>
            <a:ext cx="5474970" cy="847249"/>
          </a:xfrm>
          <a:prstGeom prst="rect">
            <a:avLst/>
          </a:prstGeom>
          <a:noFill/>
          <a:ln/>
        </p:spPr>
        <p:txBody>
          <a:bodyPr wrap="square" rtlCol="0" anchor="t"/>
          <a:lstStyle/>
          <a:p>
            <a:pPr indent="0" marL="0">
              <a:lnSpc>
                <a:spcPts val="2225"/>
              </a:lnSpc>
              <a:buNone/>
            </a:pPr>
            <a:r>
              <a:rPr lang="en-US" sz="1391" dirty="0">
                <a:solidFill>
                  <a:srgbClr val="404155"/>
                </a:solidFill>
                <a:latin typeface="Nobile" pitchFamily="34" charset="0"/>
                <a:ea typeface="Nobile" pitchFamily="34" charset="-122"/>
                <a:cs typeface="Nobile" pitchFamily="34" charset="-120"/>
              </a:rPr>
              <a:t>The system will be designed to be easily integrated into existing e-commerce platforms or to operate as a standalone application, with a focus on scalability and reliability.</a:t>
            </a:r>
            <a:endParaRPr lang="en-US" sz="1391" dirty="0"/>
          </a:p>
        </p:txBody>
      </p:sp>
      <p:pic>
        <p:nvPicPr>
          <p:cNvPr id="2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793790" y="1045250"/>
            <a:ext cx="7286744" cy="566976"/>
          </a:xfrm>
          <a:prstGeom prst="rect">
            <a:avLst/>
          </a:prstGeom>
          <a:noFill/>
          <a:ln/>
        </p:spPr>
        <p:txBody>
          <a:bodyPr wrap="none" rtlCol="0" anchor="t"/>
          <a:lstStyle/>
          <a:p>
            <a:pPr indent="0" marL="0">
              <a:lnSpc>
                <a:spcPts val="4465"/>
              </a:lnSpc>
              <a:buNone/>
            </a:pPr>
            <a:r>
              <a:rPr lang="en-US" sz="3572" dirty="0">
                <a:solidFill>
                  <a:srgbClr val="1B1B27"/>
                </a:solidFill>
                <a:latin typeface="Corben" pitchFamily="34" charset="0"/>
                <a:ea typeface="Corben" pitchFamily="34" charset="-122"/>
                <a:cs typeface="Corben" pitchFamily="34" charset="-120"/>
              </a:rPr>
              <a:t>Data Collection and Preprocessing</a:t>
            </a:r>
            <a:endParaRPr lang="en-US" sz="3572" dirty="0"/>
          </a:p>
        </p:txBody>
      </p:sp>
      <p:sp>
        <p:nvSpPr>
          <p:cNvPr id="5" name="Shape 2"/>
          <p:cNvSpPr/>
          <p:nvPr/>
        </p:nvSpPr>
        <p:spPr>
          <a:xfrm>
            <a:off x="793790" y="2065853"/>
            <a:ext cx="4196358" cy="5118378"/>
          </a:xfrm>
          <a:prstGeom prst="roundRect">
            <a:avLst>
              <a:gd name="adj" fmla="val 2270"/>
            </a:avLst>
          </a:prstGeom>
          <a:solidFill>
            <a:srgbClr val="D2D9F9"/>
          </a:solidFill>
          <a:ln w="7620">
            <a:solidFill>
              <a:srgbClr val="B8BFDF"/>
            </a:solidFill>
            <a:prstDash val="solid"/>
          </a:ln>
        </p:spPr>
      </p:sp>
      <p:sp>
        <p:nvSpPr>
          <p:cNvPr id="6" name="Text 3"/>
          <p:cNvSpPr/>
          <p:nvPr/>
        </p:nvSpPr>
        <p:spPr>
          <a:xfrm>
            <a:off x="1391126" y="2300288"/>
            <a:ext cx="3364587" cy="1814513"/>
          </a:xfrm>
          <a:prstGeom prst="rect">
            <a:avLst/>
          </a:prstGeom>
          <a:noFill/>
          <a:ln/>
        </p:spPr>
        <p:txBody>
          <a:bodyPr wrap="squar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Source and Nature: </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Collected data from Kaggle.com and includes categorical data , numerical data and textual data.</a:t>
            </a:r>
            <a:endParaRPr lang="en-US" sz="1786" dirty="0"/>
          </a:p>
        </p:txBody>
      </p:sp>
      <p:sp>
        <p:nvSpPr>
          <p:cNvPr id="7" name="Shape 4"/>
          <p:cNvSpPr/>
          <p:nvPr/>
        </p:nvSpPr>
        <p:spPr>
          <a:xfrm>
            <a:off x="5216962" y="2065853"/>
            <a:ext cx="4196358" cy="5118378"/>
          </a:xfrm>
          <a:prstGeom prst="roundRect">
            <a:avLst>
              <a:gd name="adj" fmla="val 2270"/>
            </a:avLst>
          </a:prstGeom>
          <a:solidFill>
            <a:srgbClr val="D2D9F9"/>
          </a:solidFill>
          <a:ln w="7620">
            <a:solidFill>
              <a:srgbClr val="B8BFDF"/>
            </a:solidFill>
            <a:prstDash val="solid"/>
          </a:ln>
        </p:spPr>
      </p:sp>
      <p:sp>
        <p:nvSpPr>
          <p:cNvPr id="8" name="Text 5"/>
          <p:cNvSpPr/>
          <p:nvPr/>
        </p:nvSpPr>
        <p:spPr>
          <a:xfrm>
            <a:off x="5451396" y="2300288"/>
            <a:ext cx="3727490"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Steps Taken for Data Collection:</a:t>
            </a:r>
            <a:endParaRPr lang="en-US" sz="1786" dirty="0"/>
          </a:p>
        </p:txBody>
      </p:sp>
      <p:sp>
        <p:nvSpPr>
          <p:cNvPr id="9" name="Text 6"/>
          <p:cNvSpPr/>
          <p:nvPr/>
        </p:nvSpPr>
        <p:spPr>
          <a:xfrm>
            <a:off x="5814298" y="3162181"/>
            <a:ext cx="3364587" cy="1814513"/>
          </a:xfrm>
          <a:prstGeom prst="rect">
            <a:avLst/>
          </a:prstGeom>
          <a:noFill/>
          <a:ln/>
        </p:spPr>
        <p:txBody>
          <a:bodyPr wrap="squar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Kaggle Dataset Utilization:</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A pre-compiled dataset from Kaggle containing comprehensive gift recommendation data.</a:t>
            </a:r>
            <a:endParaRPr lang="en-US" sz="1786" dirty="0"/>
          </a:p>
        </p:txBody>
      </p:sp>
      <p:sp>
        <p:nvSpPr>
          <p:cNvPr id="10" name="Shape 7"/>
          <p:cNvSpPr/>
          <p:nvPr/>
        </p:nvSpPr>
        <p:spPr>
          <a:xfrm>
            <a:off x="9640133" y="2065853"/>
            <a:ext cx="4196358" cy="5118378"/>
          </a:xfrm>
          <a:prstGeom prst="roundRect">
            <a:avLst>
              <a:gd name="adj" fmla="val 2270"/>
            </a:avLst>
          </a:prstGeom>
          <a:solidFill>
            <a:srgbClr val="D2D9F9"/>
          </a:solidFill>
          <a:ln w="7620">
            <a:solidFill>
              <a:srgbClr val="B8BFDF"/>
            </a:solidFill>
            <a:prstDash val="solid"/>
          </a:ln>
        </p:spPr>
      </p:sp>
      <p:sp>
        <p:nvSpPr>
          <p:cNvPr id="11" name="Text 8"/>
          <p:cNvSpPr/>
          <p:nvPr/>
        </p:nvSpPr>
        <p:spPr>
          <a:xfrm>
            <a:off x="9874568" y="2300288"/>
            <a:ext cx="3727490" cy="725805"/>
          </a:xfrm>
          <a:prstGeom prst="rect">
            <a:avLst/>
          </a:prstGeom>
          <a:noFill/>
          <a:ln/>
        </p:spPr>
        <p:txBody>
          <a:bodyPr wrap="square" rtlCol="0" anchor="t"/>
          <a:lstStyle/>
          <a:p>
            <a:pPr algn="ctr" indent="0" marL="0">
              <a:lnSpc>
                <a:spcPts val="2858"/>
              </a:lnSpc>
              <a:buNone/>
            </a:pPr>
            <a:r>
              <a:rPr lang="en-US" sz="1786" b="1" dirty="0">
                <a:solidFill>
                  <a:srgbClr val="404155"/>
                </a:solidFill>
                <a:latin typeface="Nobile" pitchFamily="34" charset="0"/>
                <a:ea typeface="Nobile" pitchFamily="34" charset="-122"/>
                <a:cs typeface="Nobile" pitchFamily="34" charset="-120"/>
              </a:rPr>
              <a:t>Data Preprocessing Techniques Used:</a:t>
            </a:r>
            <a:endParaRPr lang="en-US" sz="1786" dirty="0"/>
          </a:p>
        </p:txBody>
      </p:sp>
      <p:sp>
        <p:nvSpPr>
          <p:cNvPr id="12" name="Text 9"/>
          <p:cNvSpPr/>
          <p:nvPr/>
        </p:nvSpPr>
        <p:spPr>
          <a:xfrm>
            <a:off x="10237470" y="3162181"/>
            <a:ext cx="3364587" cy="1088708"/>
          </a:xfrm>
          <a:prstGeom prst="rect">
            <a:avLst/>
          </a:prstGeom>
          <a:noFill/>
          <a:ln/>
        </p:spPr>
        <p:txBody>
          <a:bodyPr wrap="squar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Cleaning:</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Remove duplicates, handle missing values, correct inconsistencies in the dataset.</a:t>
            </a:r>
            <a:endParaRPr lang="en-US" sz="1786" dirty="0"/>
          </a:p>
        </p:txBody>
      </p:sp>
      <p:sp>
        <p:nvSpPr>
          <p:cNvPr id="13" name="Text 10"/>
          <p:cNvSpPr/>
          <p:nvPr/>
        </p:nvSpPr>
        <p:spPr>
          <a:xfrm>
            <a:off x="10237470" y="4330184"/>
            <a:ext cx="3364587" cy="1451610"/>
          </a:xfrm>
          <a:prstGeom prst="rect">
            <a:avLst/>
          </a:prstGeom>
          <a:noFill/>
          <a:ln/>
        </p:spPr>
        <p:txBody>
          <a:bodyPr wrap="squar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Categorization:</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Classify gifts into categories based on type, occasion, recipient demographics.</a:t>
            </a:r>
            <a:endParaRPr lang="en-US" sz="1786" dirty="0"/>
          </a:p>
        </p:txBody>
      </p:sp>
      <p:sp>
        <p:nvSpPr>
          <p:cNvPr id="14" name="Text 11"/>
          <p:cNvSpPr/>
          <p:nvPr/>
        </p:nvSpPr>
        <p:spPr>
          <a:xfrm>
            <a:off x="10237470" y="5861090"/>
            <a:ext cx="3364587" cy="1088708"/>
          </a:xfrm>
          <a:prstGeom prst="rect">
            <a:avLst/>
          </a:prstGeom>
          <a:noFill/>
          <a:ln/>
        </p:spPr>
        <p:txBody>
          <a:bodyPr wrap="square" rtlCol="0" anchor="t"/>
          <a:lstStyle/>
          <a:p>
            <a:pPr algn="l" marL="342900" indent="-342900">
              <a:lnSpc>
                <a:spcPts val="2858"/>
              </a:lnSpc>
              <a:buSzPct val="100000"/>
              <a:buChar char="•"/>
            </a:pPr>
            <a:r>
              <a:rPr lang="en-US" sz="1786" b="1" dirty="0">
                <a:solidFill>
                  <a:srgbClr val="404155"/>
                </a:solidFill>
                <a:latin typeface="Nobile" pitchFamily="34" charset="0"/>
                <a:ea typeface="Nobile" pitchFamily="34" charset="-122"/>
                <a:cs typeface="Nobile" pitchFamily="34" charset="-120"/>
              </a:rPr>
              <a:t>Text Preprocessing:</a:t>
            </a:r>
            <a:pPr algn="l" indent="0" marL="0">
              <a:lnSpc>
                <a:spcPts val="2858"/>
              </a:lnSpc>
              <a:buNone/>
            </a:pPr>
            <a:r>
              <a:rPr lang="en-US" sz="1786" dirty="0">
                <a:solidFill>
                  <a:srgbClr val="404155"/>
                </a:solidFill>
                <a:latin typeface="Nobile" pitchFamily="34" charset="0"/>
                <a:ea typeface="Nobile" pitchFamily="34" charset="-122"/>
                <a:cs typeface="Nobile" pitchFamily="34" charset="-120"/>
              </a:rPr>
              <a:t> Utilize NLP techniques to process textual data.</a:t>
            </a:r>
            <a:endParaRPr lang="en-US" sz="1786"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2024-07-16T13:53:36Z</dcterms:created>
  <dcterms:modified xsi:type="dcterms:W3CDTF">2024-07-16T13:53:36Z</dcterms:modified>
</cp:coreProperties>
</file>